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tableStyles.xml" ContentType="application/vnd.openxmlformats-officedocument.presentationml.tableStyles+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commentAuthors.xml" ContentType="application/vnd.openxmlformats-officedocument.presentationml.commentAuthors+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docProps/core.xml" ContentType="application/vnd.openxmlformats-package.core-properties+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s/slide3.xml" ContentType="application/vnd.openxmlformats-officedocument.presentationml.slide+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Default Extension="gif" ContentType="image/gif"/>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notesMasterIdLst>
    <p:notesMasterId r:id="rId8"/>
  </p:notesMasterIdLst>
  <p:sldIdLst>
    <p:sldId id="256" r:id="rId2"/>
    <p:sldId id="258" r:id="rId3"/>
    <p:sldId id="257" r:id="rId4"/>
    <p:sldId id="259" r:id="rId5"/>
    <p:sldId id="261" r:id="rId6"/>
    <p:sldId id="260" r:id="rId7"/>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TOKAI" initials="p" lastIdx="1"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varScale="1">
        <p:scale>
          <a:sx n="99" d="100"/>
          <a:sy n="99" d="100"/>
        </p:scale>
        <p:origin x="-46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4A2A2E-C5D2-490C-9F6D-E431F4D43D66}" type="datetimeFigureOut">
              <a:rPr kumimoji="1" lang="ja-JP" altLang="en-US" smtClean="0"/>
              <a:pPr/>
              <a:t>10.10.12</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E58B27-8F25-4BF3-90EF-6D30C90EB447}"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9FE58B27-8F25-4BF3-90EF-6D30C90EB447}" type="slidenum">
              <a:rPr kumimoji="1" lang="ja-JP" altLang="en-US" smtClean="0"/>
              <a:pPr/>
              <a:t>4</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AE36388A-2C21-4436-882E-AB0071D9EB8C}" type="datetimeFigureOut">
              <a:rPr kumimoji="1" lang="ja-JP" altLang="en-US" smtClean="0"/>
              <a:pPr/>
              <a:t>10.10.12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BF9B49E-89A7-44B3-AFBF-3F3B8E3EDFC3}"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E36388A-2C21-4436-882E-AB0071D9EB8C}" type="datetimeFigureOut">
              <a:rPr kumimoji="1" lang="ja-JP" altLang="en-US" smtClean="0"/>
              <a:pPr/>
              <a:t>10.10.12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BF9B49E-89A7-44B3-AFBF-3F3B8E3EDFC3}"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E36388A-2C21-4436-882E-AB0071D9EB8C}" type="datetimeFigureOut">
              <a:rPr kumimoji="1" lang="ja-JP" altLang="en-US" smtClean="0"/>
              <a:pPr/>
              <a:t>10.10.12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BF9B49E-89A7-44B3-AFBF-3F3B8E3EDFC3}"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E36388A-2C21-4436-882E-AB0071D9EB8C}" type="datetimeFigureOut">
              <a:rPr kumimoji="1" lang="ja-JP" altLang="en-US" smtClean="0"/>
              <a:pPr/>
              <a:t>10.10.12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BF9B49E-89A7-44B3-AFBF-3F3B8E3EDFC3}"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AE36388A-2C21-4436-882E-AB0071D9EB8C}" type="datetimeFigureOut">
              <a:rPr kumimoji="1" lang="ja-JP" altLang="en-US" smtClean="0"/>
              <a:pPr/>
              <a:t>10.10.12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BF9B49E-89A7-44B3-AFBF-3F3B8E3EDFC3}"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AE36388A-2C21-4436-882E-AB0071D9EB8C}" type="datetimeFigureOut">
              <a:rPr kumimoji="1" lang="ja-JP" altLang="en-US" smtClean="0"/>
              <a:pPr/>
              <a:t>10.10.12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EBF9B49E-89A7-44B3-AFBF-3F3B8E3EDFC3}"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AE36388A-2C21-4436-882E-AB0071D9EB8C}" type="datetimeFigureOut">
              <a:rPr kumimoji="1" lang="ja-JP" altLang="en-US" smtClean="0"/>
              <a:pPr/>
              <a:t>10.10.12</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EBF9B49E-89A7-44B3-AFBF-3F3B8E3EDFC3}"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AE36388A-2C21-4436-882E-AB0071D9EB8C}" type="datetimeFigureOut">
              <a:rPr kumimoji="1" lang="ja-JP" altLang="en-US" smtClean="0"/>
              <a:pPr/>
              <a:t>10.10.12</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EBF9B49E-89A7-44B3-AFBF-3F3B8E3EDFC3}"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AE36388A-2C21-4436-882E-AB0071D9EB8C}" type="datetimeFigureOut">
              <a:rPr kumimoji="1" lang="ja-JP" altLang="en-US" smtClean="0"/>
              <a:pPr/>
              <a:t>10.10.12</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EBF9B49E-89A7-44B3-AFBF-3F3B8E3EDFC3}"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AE36388A-2C21-4436-882E-AB0071D9EB8C}" type="datetimeFigureOut">
              <a:rPr kumimoji="1" lang="ja-JP" altLang="en-US" smtClean="0"/>
              <a:pPr/>
              <a:t>10.10.12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EBF9B49E-89A7-44B3-AFBF-3F3B8E3EDFC3}"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AE36388A-2C21-4436-882E-AB0071D9EB8C}" type="datetimeFigureOut">
              <a:rPr kumimoji="1" lang="ja-JP" altLang="en-US" smtClean="0"/>
              <a:pPr/>
              <a:t>10.10.12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EBF9B49E-89A7-44B3-AFBF-3F3B8E3EDFC3}"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36388A-2C21-4436-882E-AB0071D9EB8C}" type="datetimeFigureOut">
              <a:rPr kumimoji="1" lang="ja-JP" altLang="en-US" smtClean="0"/>
              <a:pPr/>
              <a:t>10.10.12</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F9B49E-89A7-44B3-AFBF-3F3B8E3EDFC3}"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gif"/><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jpeg"/><Relationship Id="rId3" Type="http://schemas.openxmlformats.org/officeDocument/2006/relationships/image" Target="../media/image3.gi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hyperlink" Target="http://research.goo.ne.jp/database/data/000597/"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0"/>
            <a:ext cx="9144000" cy="3600451"/>
          </a:xfrm>
        </p:spPr>
        <p:txBody>
          <a:bodyPr>
            <a:normAutofit/>
          </a:bodyPr>
          <a:lstStyle/>
          <a:p>
            <a:r>
              <a:rPr kumimoji="1" lang="ja-JP" altLang="en-US" sz="9600" dirty="0" smtClean="0"/>
              <a:t>観光産業</a:t>
            </a:r>
            <a:endParaRPr kumimoji="1" lang="ja-JP" altLang="en-US" sz="9600" dirty="0"/>
          </a:p>
        </p:txBody>
      </p:sp>
      <p:sp>
        <p:nvSpPr>
          <p:cNvPr id="3" name="サブタイトル 2"/>
          <p:cNvSpPr>
            <a:spLocks noGrp="1"/>
          </p:cNvSpPr>
          <p:nvPr>
            <p:ph type="subTitle" idx="1"/>
          </p:nvPr>
        </p:nvSpPr>
        <p:spPr>
          <a:xfrm>
            <a:off x="5580112" y="3284984"/>
            <a:ext cx="2192288" cy="2353816"/>
          </a:xfrm>
        </p:spPr>
        <p:txBody>
          <a:bodyPr>
            <a:normAutofit/>
          </a:bodyPr>
          <a:lstStyle/>
          <a:p>
            <a:r>
              <a:rPr kumimoji="1" lang="sv-SE" altLang="ja-JP" dirty="0" smtClean="0"/>
              <a:t>2010-10-12</a:t>
            </a:r>
          </a:p>
          <a:p>
            <a:r>
              <a:rPr kumimoji="1" lang="ja-JP" altLang="en-US" dirty="0" smtClean="0"/>
              <a:t>大倉</a:t>
            </a:r>
            <a:r>
              <a:rPr kumimoji="1" lang="ja-JP" altLang="en-US" dirty="0" smtClean="0"/>
              <a:t>　千奈</a:t>
            </a:r>
            <a:endParaRPr kumimoji="1" lang="en-US" altLang="ja-JP" dirty="0" smtClean="0"/>
          </a:p>
          <a:p>
            <a:endParaRPr kumimoji="1" lang="ja-JP" altLang="en-US" sz="900"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1763688" y="908720"/>
            <a:ext cx="6923112" cy="5217443"/>
          </a:xfrm>
        </p:spPr>
        <p:txBody>
          <a:bodyPr/>
          <a:lstStyle/>
          <a:p>
            <a:r>
              <a:rPr lang="ja-JP" altLang="en-US" sz="5400" dirty="0" smtClean="0"/>
              <a:t>観光</a:t>
            </a:r>
            <a:endParaRPr lang="en-US" altLang="ja-JP" sz="5400" dirty="0" smtClean="0"/>
          </a:p>
          <a:p>
            <a:r>
              <a:rPr lang="ja-JP" altLang="en-US" sz="5400" dirty="0" smtClean="0"/>
              <a:t>国内旅行</a:t>
            </a:r>
            <a:r>
              <a:rPr lang="en-US" altLang="ja-JP" sz="5400" dirty="0" smtClean="0"/>
              <a:t>/</a:t>
            </a:r>
            <a:r>
              <a:rPr lang="ja-JP" altLang="en-US" sz="5400" dirty="0" smtClean="0"/>
              <a:t>海外旅行</a:t>
            </a:r>
            <a:endParaRPr kumimoji="1" lang="en-US" altLang="ja-JP" sz="5400" dirty="0" smtClean="0"/>
          </a:p>
          <a:p>
            <a:r>
              <a:rPr lang="ja-JP" altLang="en-US" sz="5400" dirty="0" smtClean="0"/>
              <a:t>北欧の観光</a:t>
            </a:r>
            <a:endParaRPr lang="en-US" altLang="ja-JP" sz="5400" dirty="0" smtClean="0"/>
          </a:p>
          <a:p>
            <a:endParaRPr kumimoji="1" lang="en-US" altLang="ja-JP" dirty="0" smtClean="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395536" y="476672"/>
            <a:ext cx="8291264" cy="6192688"/>
          </a:xfrm>
        </p:spPr>
        <p:txBody>
          <a:bodyPr>
            <a:normAutofit/>
          </a:bodyPr>
          <a:lstStyle/>
          <a:p>
            <a:pPr>
              <a:buNone/>
            </a:pPr>
            <a:r>
              <a:rPr kumimoji="1" lang="ja-JP" altLang="en-US" sz="1600" dirty="0" smtClean="0"/>
              <a:t>→観光とは私たちが楽しみを持って旅行するとこである。</a:t>
            </a:r>
            <a:endParaRPr kumimoji="1" lang="en-US" altLang="ja-JP" sz="1600" dirty="0" smtClean="0"/>
          </a:p>
          <a:p>
            <a:pPr>
              <a:buNone/>
            </a:pPr>
            <a:endParaRPr kumimoji="1" lang="en-US" altLang="ja-JP" sz="1600" dirty="0" smtClean="0"/>
          </a:p>
          <a:p>
            <a:pPr>
              <a:buNone/>
            </a:pPr>
            <a:r>
              <a:rPr lang="ja-JP" altLang="en-US" sz="1600" dirty="0" smtClean="0"/>
              <a:t>→観光というものが昔流行だした時には、観光に行くということ自体に意味があり、場所などはあまり重点的ではなかった。しかしそれからだんだんと何処にいくのか？という目的が出て来て、その頃にパンフレットの表紙などで観光地を売り出すようになったといわれている。</a:t>
            </a:r>
            <a:endParaRPr lang="en-US" altLang="ja-JP" sz="1600" dirty="0" smtClean="0"/>
          </a:p>
          <a:p>
            <a:pPr>
              <a:buNone/>
            </a:pPr>
            <a:endParaRPr lang="en-US" altLang="ja-JP" sz="1600" dirty="0" smtClean="0"/>
          </a:p>
          <a:p>
            <a:pPr>
              <a:buNone/>
            </a:pPr>
            <a:r>
              <a:rPr lang="ja-JP" altLang="en-US" sz="1600" dirty="0" smtClean="0"/>
              <a:t>→今では昔と違って場所を目的とした人よりも、～に行って何をするという目的がある人のほうが増えてきているのだ。</a:t>
            </a:r>
            <a:endParaRPr lang="en-US" altLang="ja-JP" sz="1600" dirty="0" smtClean="0"/>
          </a:p>
          <a:p>
            <a:pPr>
              <a:buNone/>
            </a:pPr>
            <a:endParaRPr lang="en-US" altLang="ja-JP" sz="1600" dirty="0" smtClean="0"/>
          </a:p>
          <a:p>
            <a:pPr>
              <a:buNone/>
            </a:pPr>
            <a:r>
              <a:rPr lang="ja-JP" altLang="en-US" sz="1600" dirty="0" smtClean="0"/>
              <a:t>→そこで、今は更に上をいき観光会社側は観光客が旅行に行って楽しい、癒される、などの感情の面でも工夫を考えている。</a:t>
            </a:r>
            <a:endParaRPr lang="en-US" altLang="ja-JP" sz="1600" dirty="0" smtClean="0"/>
          </a:p>
          <a:p>
            <a:pPr>
              <a:buNone/>
            </a:pPr>
            <a:endParaRPr lang="en-US" altLang="ja-JP" sz="1600" dirty="0" smtClean="0"/>
          </a:p>
          <a:p>
            <a:pPr>
              <a:buNone/>
            </a:pPr>
            <a:r>
              <a:rPr lang="ja-JP" altLang="en-US" sz="2000" dirty="0" smtClean="0">
                <a:solidFill>
                  <a:schemeClr val="tx2">
                    <a:lumMod val="60000"/>
                    <a:lumOff val="40000"/>
                  </a:schemeClr>
                </a:solidFill>
              </a:rPr>
              <a:t>観光の現状↓</a:t>
            </a:r>
            <a:endParaRPr lang="en-US" altLang="ja-JP" sz="2000" dirty="0" smtClean="0">
              <a:solidFill>
                <a:schemeClr val="tx2">
                  <a:lumMod val="60000"/>
                  <a:lumOff val="40000"/>
                </a:schemeClr>
              </a:solidFill>
            </a:endParaRPr>
          </a:p>
          <a:p>
            <a:pPr>
              <a:buNone/>
            </a:pPr>
            <a:r>
              <a:rPr lang="ja-JP" altLang="en-US" sz="1600" dirty="0" smtClean="0"/>
              <a:t>→観光業はこれからの大変な時代の中を少しずつ伸びていく、と期待されている日本の大事な産業であることがわかる。</a:t>
            </a:r>
            <a:endParaRPr lang="en-US" altLang="ja-JP" sz="1600" dirty="0" smtClean="0"/>
          </a:p>
          <a:p>
            <a:pPr>
              <a:buNone/>
            </a:pPr>
            <a:endParaRPr lang="en-US" altLang="ja-JP" sz="1600" dirty="0" smtClean="0"/>
          </a:p>
          <a:p>
            <a:pPr>
              <a:buNone/>
            </a:pPr>
            <a:r>
              <a:rPr lang="ja-JP" altLang="en-US" sz="1600" dirty="0" smtClean="0"/>
              <a:t>→日本から海外へ行ったり、得に今ではよく見かけるとおり，日本へアジアからの観光客が増えている。</a:t>
            </a:r>
            <a:endParaRPr lang="en-US" altLang="ja-JP" sz="1600" dirty="0" smtClean="0"/>
          </a:p>
          <a:p>
            <a:pPr>
              <a:buNone/>
            </a:pPr>
            <a:endParaRPr lang="en-US" altLang="ja-JP" sz="1600" dirty="0" smtClean="0"/>
          </a:p>
          <a:p>
            <a:pPr>
              <a:buNone/>
            </a:pPr>
            <a:r>
              <a:rPr lang="ja-JP" altLang="en-US" sz="1600" dirty="0" smtClean="0"/>
              <a:t>→国内観光旅行者は日本がバブルだった時期や海外旅行の人気が絶頂だったころよりは、やはり減少しているが、海外旅行者の約</a:t>
            </a:r>
            <a:r>
              <a:rPr lang="en-US" altLang="ja-JP" sz="1600" dirty="0" smtClean="0"/>
              <a:t>10</a:t>
            </a:r>
            <a:r>
              <a:rPr lang="ja-JP" altLang="en-US" sz="1600" dirty="0" smtClean="0"/>
              <a:t>倍の人が国内旅行をしているという結果からみると国内旅行も人気が失われたわけではないといえるのです。</a:t>
            </a:r>
            <a:endParaRPr lang="en-US" altLang="ja-JP" sz="1600" dirty="0" smtClean="0"/>
          </a:p>
          <a:p>
            <a:pPr>
              <a:buNone/>
            </a:pPr>
            <a:endParaRPr lang="en-US" altLang="ja-JP" sz="1600" dirty="0" smtClean="0"/>
          </a:p>
          <a:p>
            <a:pPr>
              <a:buNone/>
            </a:pPr>
            <a:endParaRPr lang="en-US" altLang="ja-JP" sz="1600"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a:blip r:embed="rId3" cstate="print"/>
          <a:tile tx="0" ty="0" sx="100000" sy="100000" flip="none" algn="tl"/>
        </a:blipFill>
        <a:effectLst/>
      </p:bgPr>
    </p:bg>
    <p:spTree>
      <p:nvGrpSpPr>
        <p:cNvPr id="1" name=""/>
        <p:cNvGrpSpPr/>
        <p:nvPr/>
      </p:nvGrpSpPr>
      <p:grpSpPr>
        <a:xfrm>
          <a:off x="0" y="0"/>
          <a:ext cx="0" cy="0"/>
          <a:chOff x="0" y="0"/>
          <a:chExt cx="0" cy="0"/>
        </a:xfrm>
      </p:grpSpPr>
      <p:pic>
        <p:nvPicPr>
          <p:cNvPr id="1026" name="Picture 2" descr="図4 観光旅行の目的"/>
          <p:cNvPicPr>
            <a:picLocks noChangeAspect="1" noChangeArrowheads="1"/>
          </p:cNvPicPr>
          <p:nvPr/>
        </p:nvPicPr>
        <p:blipFill>
          <a:blip r:embed="rId4" cstate="print"/>
          <a:srcRect/>
          <a:stretch>
            <a:fillRect/>
          </a:stretch>
        </p:blipFill>
        <p:spPr bwMode="auto">
          <a:xfrm>
            <a:off x="1043608" y="260648"/>
            <a:ext cx="7200800" cy="5904656"/>
          </a:xfrm>
          <a:prstGeom prst="rect">
            <a:avLst/>
          </a:prstGeom>
          <a:ln>
            <a:noFill/>
          </a:ln>
          <a:effectLst>
            <a:outerShdw blurRad="292100" dist="139700" dir="2700000" algn="tl" rotWithShape="0">
              <a:srgbClr val="333333">
                <a:alpha val="65000"/>
              </a:srgbClr>
            </a:outerShdw>
          </a:effectLst>
        </p:spPr>
      </p:pic>
      <p:sp>
        <p:nvSpPr>
          <p:cNvPr id="7" name="テキスト プレースホルダ 6"/>
          <p:cNvSpPr>
            <a:spLocks noGrp="1"/>
          </p:cNvSpPr>
          <p:nvPr>
            <p:ph type="body" idx="1"/>
          </p:nvPr>
        </p:nvSpPr>
        <p:spPr>
          <a:xfrm>
            <a:off x="1187624" y="6093296"/>
            <a:ext cx="7272809" cy="764704"/>
          </a:xfrm>
        </p:spPr>
        <p:txBody>
          <a:bodyPr>
            <a:normAutofit/>
          </a:bodyPr>
          <a:lstStyle/>
          <a:p>
            <a:pPr algn="ctr"/>
            <a:r>
              <a:rPr kumimoji="1" lang="ja-JP" altLang="en-US" sz="1800" dirty="0" smtClean="0">
                <a:solidFill>
                  <a:schemeClr val="tx1"/>
                </a:solidFill>
              </a:rPr>
              <a:t>国内旅行のキーワード→「癒し」</a:t>
            </a:r>
            <a:endParaRPr kumimoji="1" lang="en-US" altLang="ja-JP" sz="1800" dirty="0" smtClean="0">
              <a:solidFill>
                <a:schemeClr val="tx1"/>
              </a:solidFill>
            </a:endParaRPr>
          </a:p>
          <a:p>
            <a:pPr algn="ctr"/>
            <a:endParaRPr kumimoji="1" lang="ja-JP" altLang="en-US" sz="1400"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pic>
        <p:nvPicPr>
          <p:cNvPr id="1026" name="Picture 2" descr="グラフ"/>
          <p:cNvPicPr>
            <a:picLocks noChangeAspect="1" noChangeArrowheads="1"/>
          </p:cNvPicPr>
          <p:nvPr/>
        </p:nvPicPr>
        <p:blipFill>
          <a:blip r:embed="rId3" cstate="print"/>
          <a:srcRect/>
          <a:stretch>
            <a:fillRect/>
          </a:stretch>
        </p:blipFill>
        <p:spPr bwMode="auto">
          <a:xfrm>
            <a:off x="395536" y="0"/>
            <a:ext cx="8352928" cy="5129808"/>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404664"/>
            <a:ext cx="8229600" cy="3528393"/>
          </a:xfrm>
        </p:spPr>
        <p:txBody>
          <a:bodyPr/>
          <a:lstStyle/>
          <a:p>
            <a:endParaRPr lang="en-US" altLang="ja-JP" sz="1200" dirty="0" smtClean="0">
              <a:hlinkClick r:id="rId3"/>
            </a:endParaRPr>
          </a:p>
          <a:p>
            <a:endParaRPr lang="en-US" altLang="ja-JP" sz="1200" dirty="0" smtClean="0">
              <a:hlinkClick r:id="rId3"/>
            </a:endParaRPr>
          </a:p>
          <a:p>
            <a:r>
              <a:rPr lang="en-US" altLang="ja-JP" dirty="0" smtClean="0">
                <a:hlinkClick r:id="rId3"/>
              </a:rPr>
              <a:t>http</a:t>
            </a:r>
            <a:r>
              <a:rPr lang="en-US" altLang="ja-JP" dirty="0">
                <a:hlinkClick r:id="rId3"/>
              </a:rPr>
              <a:t>://research.goo.ne.jp/database/data/000597</a:t>
            </a:r>
            <a:r>
              <a:rPr lang="en-US" altLang="ja-JP" dirty="0" smtClean="0">
                <a:hlinkClick r:id="rId3"/>
              </a:rPr>
              <a:t>/</a:t>
            </a:r>
            <a:endParaRPr lang="en-US" altLang="ja-JP" dirty="0" smtClean="0"/>
          </a:p>
          <a:p>
            <a:r>
              <a:rPr lang="en-US" altLang="ja-JP" dirty="0" smtClean="0"/>
              <a:t>http://research.goo.ne.jp/database/data/000226/</a:t>
            </a:r>
            <a:endParaRPr kumimoji="1" lang="ja-JP" altLang="en-US"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TotalTime>
  <Words>333</Words>
  <Application>Microsoft Macintosh PowerPoint</Application>
  <PresentationFormat>画面に合わせる (4:3)</PresentationFormat>
  <Paragraphs>26</Paragraphs>
  <Slides>6</Slides>
  <Notes>1</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6</vt:i4>
      </vt:variant>
    </vt:vector>
  </HeadingPairs>
  <TitlesOfParts>
    <vt:vector size="7" baseType="lpstr">
      <vt:lpstr>Office テーマ</vt:lpstr>
      <vt:lpstr>観光産業</vt:lpstr>
      <vt:lpstr>スライド 2</vt:lpstr>
      <vt:lpstr>スライド 3</vt:lpstr>
      <vt:lpstr>スライド 4</vt:lpstr>
      <vt:lpstr>スライド 5</vt:lpstr>
      <vt:lpstr>スライド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北欧の観光と観光産業</dc:title>
  <dc:creator>TOKAI</dc:creator>
  <cp:lastModifiedBy>川崎 一彦</cp:lastModifiedBy>
  <cp:revision>20</cp:revision>
  <dcterms:created xsi:type="dcterms:W3CDTF">2010-10-12T11:18:19Z</dcterms:created>
  <dcterms:modified xsi:type="dcterms:W3CDTF">2010-10-12T11:19:41Z</dcterms:modified>
</cp:coreProperties>
</file>