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88929-507E-4AA3-95EC-7AAA408DEE07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7839D-A4F6-472B-9F7E-6AF5A91B29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6220-78E6-4C15-81A9-8B1B00F789DE}" type="datetimeFigureOut">
              <a:rPr kumimoji="1" lang="ja-JP" altLang="en-US" smtClean="0"/>
              <a:pPr/>
              <a:t>2010/10/18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409BB-1DE7-46D3-8CFE-511011E4961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llenge25.go.jp/index.html" TargetMode="External"/><Relationship Id="rId2" Type="http://schemas.openxmlformats.org/officeDocument/2006/relationships/hyperlink" Target="http://www.shikoku-np.co.jp/national/science_environmental/article.aspx?id=20080228000507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yomecha.org/abou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～ゼミ研究～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928592" cy="622920"/>
          </a:xfrm>
        </p:spPr>
        <p:txBody>
          <a:bodyPr/>
          <a:lstStyle/>
          <a:p>
            <a:r>
              <a:rPr kumimoji="1" lang="en-US" altLang="ja-JP" dirty="0" smtClean="0"/>
              <a:t>8awk1116</a:t>
            </a:r>
            <a:r>
              <a:rPr kumimoji="1" lang="ja-JP" altLang="en-US" dirty="0" smtClean="0"/>
              <a:t>　前川　昂也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115616" y="836712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日本における地球温暖化対策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9512" y="1772816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京都議定書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・４月　</a:t>
            </a:r>
            <a:r>
              <a:rPr lang="ja-JP" altLang="en-US" sz="2400" dirty="0" smtClean="0"/>
              <a:t>京都議定書目標達成計画を策定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①　温室効果ガス排出削減、森林整備、京都メカニズムの推進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②　横断的施策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③　基盤的施策</a:t>
            </a:r>
            <a:endParaRPr lang="en-US" altLang="ja-JP" sz="2400" dirty="0" smtClean="0"/>
          </a:p>
        </p:txBody>
      </p:sp>
      <p:pic>
        <p:nvPicPr>
          <p:cNvPr id="1026" name="Picture 2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764704"/>
            <a:ext cx="913486" cy="769925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251520" y="4611231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温室効果ガス　ｴﾈﾙｷﾞｰ起源</a:t>
            </a:r>
            <a:r>
              <a:rPr kumimoji="1" lang="en-US" altLang="ja-JP" sz="2000" dirty="0" smtClean="0"/>
              <a:t>CO2</a:t>
            </a:r>
            <a:r>
              <a:rPr kumimoji="1" lang="ja-JP" altLang="en-US" sz="2000" dirty="0" smtClean="0"/>
              <a:t>  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　　排出            その他ガス</a:t>
            </a:r>
            <a:endParaRPr lang="en-US" altLang="ja-JP" sz="2000" dirty="0" smtClean="0"/>
          </a:p>
          <a:p>
            <a:r>
              <a:rPr lang="ja-JP" altLang="en-US" sz="2000" dirty="0" smtClean="0"/>
              <a:t>　　（小計）</a:t>
            </a:r>
            <a:endParaRPr lang="en-US" altLang="ja-JP" sz="2000" dirty="0"/>
          </a:p>
          <a:p>
            <a:r>
              <a:rPr kumimoji="1" lang="ja-JP" altLang="en-US" sz="2000" dirty="0" smtClean="0"/>
              <a:t>森林吸収源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京都メカニズム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　　　（計）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3717032"/>
            <a:ext cx="39604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　　　　　　　    </a:t>
            </a:r>
            <a:r>
              <a:rPr kumimoji="1" lang="ja-JP" altLang="en-US" sz="2000" dirty="0" smtClean="0"/>
              <a:t>目標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（百万ｔ</a:t>
            </a:r>
            <a:r>
              <a:rPr kumimoji="1" lang="en-US" altLang="ja-JP" sz="2000" dirty="0" smtClean="0"/>
              <a:t>- CO2</a:t>
            </a:r>
            <a:r>
              <a:rPr kumimoji="1" lang="ja-JP" altLang="en-US" sz="2000" dirty="0" smtClean="0"/>
              <a:t>）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２０１０年</a:t>
            </a:r>
            <a:r>
              <a:rPr lang="ja-JP" altLang="en-US" sz="2000" dirty="0" smtClean="0"/>
              <a:t>　　　　　　　１９９０年度比</a:t>
            </a:r>
            <a:endParaRPr lang="en-US" altLang="ja-JP" sz="2000" dirty="0" smtClean="0"/>
          </a:p>
          <a:p>
            <a:r>
              <a:rPr lang="en-US" altLang="ja-JP" sz="2000" dirty="0" smtClean="0"/>
              <a:t>  1,056                              +0,6%</a:t>
            </a:r>
          </a:p>
          <a:p>
            <a:r>
              <a:rPr lang="en-US" altLang="ja-JP" sz="2000" dirty="0" smtClean="0"/>
              <a:t>  175                                  -1,1%</a:t>
            </a:r>
          </a:p>
          <a:p>
            <a:r>
              <a:rPr lang="en-US" altLang="ja-JP" sz="2000" dirty="0" smtClean="0"/>
              <a:t>(1,231)                              (-0,5%)  </a:t>
            </a:r>
          </a:p>
          <a:p>
            <a:r>
              <a:rPr lang="en-US" altLang="ja-JP" sz="2000" dirty="0" smtClean="0"/>
              <a:t>  -48                                   -3,9%</a:t>
            </a:r>
          </a:p>
          <a:p>
            <a:r>
              <a:rPr lang="en-US" altLang="ja-JP" sz="2000" dirty="0" smtClean="0"/>
              <a:t>  -20                                   -1,6%</a:t>
            </a:r>
          </a:p>
          <a:p>
            <a:r>
              <a:rPr lang="ja-JP" altLang="en-US" sz="2000" dirty="0" smtClean="0"/>
              <a:t> </a:t>
            </a:r>
            <a:r>
              <a:rPr lang="en-US" altLang="ja-JP" sz="2000" dirty="0" smtClean="0"/>
              <a:t>1,163                               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-6%</a:t>
            </a:r>
          </a:p>
          <a:p>
            <a:endParaRPr lang="en-US" altLang="ja-JP" sz="2000" dirty="0" smtClean="0"/>
          </a:p>
          <a:p>
            <a:endParaRPr kumimoji="1" lang="ja-JP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95536" y="54868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０７年　８月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京都議定書目標達成計画の</a:t>
            </a:r>
            <a:r>
              <a:rPr lang="ja-JP" altLang="en-US" sz="2400" dirty="0" smtClean="0"/>
              <a:t>評価、見直しに関する中間報告</a:t>
            </a:r>
            <a:endParaRPr lang="en-US" altLang="ja-JP" sz="2400" dirty="0" smtClean="0"/>
          </a:p>
        </p:txBody>
      </p:sp>
      <p:pic>
        <p:nvPicPr>
          <p:cNvPr id="2052" name="Picture 4" descr="C:\Users\8awk1116\AppData\Local\Microsoft\Windows\Temporary Internet Files\Content.IE5\00ICF01R\MC9004325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412776"/>
            <a:ext cx="648072" cy="648072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971600" y="2204864"/>
            <a:ext cx="69127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現状の対策を続けても</a:t>
            </a:r>
            <a:r>
              <a:rPr kumimoji="1" lang="en-US" altLang="ja-JP" sz="2000" dirty="0" smtClean="0"/>
              <a:t>2010</a:t>
            </a:r>
            <a:r>
              <a:rPr kumimoji="1" lang="ja-JP" altLang="en-US" sz="2000" dirty="0" smtClean="0"/>
              <a:t>年度の国内排出量は９０年度比で</a:t>
            </a:r>
            <a:r>
              <a:rPr kumimoji="1" lang="en-US" altLang="ja-JP" sz="2000" dirty="0" smtClean="0"/>
              <a:t>0,9</a:t>
            </a:r>
            <a:r>
              <a:rPr kumimoji="1" lang="ja-JP" altLang="en-US" sz="2000" dirty="0" smtClean="0"/>
              <a:t>～</a:t>
            </a:r>
            <a:r>
              <a:rPr kumimoji="1" lang="en-US" altLang="ja-JP" sz="2000" dirty="0" smtClean="0"/>
              <a:t>2,0</a:t>
            </a:r>
            <a:r>
              <a:rPr lang="en-US" altLang="ja-JP" sz="2000" dirty="0" smtClean="0"/>
              <a:t>%</a:t>
            </a:r>
            <a:r>
              <a:rPr lang="ja-JP" altLang="en-US" sz="2000" dirty="0" smtClean="0"/>
              <a:t>上回る。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森林吸収、京都メカニズム　→　　　</a:t>
            </a:r>
            <a:r>
              <a:rPr kumimoji="1" lang="en-US" altLang="ja-JP" sz="2000" dirty="0" smtClean="0"/>
              <a:t>3,3</a:t>
            </a:r>
            <a:r>
              <a:rPr kumimoji="1" lang="ja-JP" altLang="en-US" sz="2000" dirty="0" smtClean="0"/>
              <a:t>～</a:t>
            </a:r>
            <a:r>
              <a:rPr kumimoji="1" lang="en-US" altLang="ja-JP" sz="2000" dirty="0" smtClean="0"/>
              <a:t>4,5</a:t>
            </a:r>
            <a:r>
              <a:rPr lang="en-US" altLang="ja-JP" sz="2000" dirty="0" smtClean="0"/>
              <a:t>%</a:t>
            </a:r>
            <a:r>
              <a:rPr lang="ja-JP" altLang="en-US" sz="2000" dirty="0" smtClean="0"/>
              <a:t>減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国際約束の６</a:t>
            </a:r>
            <a:r>
              <a:rPr kumimoji="1" lang="en-US" altLang="ja-JP" sz="2000" dirty="0" smtClean="0"/>
              <a:t>%</a:t>
            </a:r>
            <a:r>
              <a:rPr kumimoji="1" lang="ja-JP" altLang="en-US" sz="2000" dirty="0" smtClean="0"/>
              <a:t>削減には届かない状況となっている。</a:t>
            </a:r>
            <a:endParaRPr kumimoji="1" lang="en-US" altLang="ja-JP" sz="2000" dirty="0" smtClean="0"/>
          </a:p>
          <a:p>
            <a:endParaRPr lang="en-US" altLang="ja-JP" sz="2000" dirty="0"/>
          </a:p>
          <a:p>
            <a:r>
              <a:rPr kumimoji="1" lang="ja-JP" altLang="en-US" sz="2000" dirty="0" smtClean="0"/>
              <a:t>これではまずいので・・・・・・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２００７年年末までに即存対策の他に追加対策を検討し</a:t>
            </a:r>
            <a:endParaRPr lang="en-US" altLang="ja-JP" sz="2000" dirty="0" smtClean="0"/>
          </a:p>
          <a:p>
            <a:r>
              <a:rPr lang="ja-JP" altLang="en-US" sz="2000" dirty="0" smtClean="0"/>
              <a:t>２００８年３月に　「新・京都議定書達成計画」を閣議する</a:t>
            </a:r>
            <a:r>
              <a:rPr lang="ja-JP" altLang="en-US" sz="2000" dirty="0" smtClean="0"/>
              <a:t>予定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lang="ja-JP" altLang="en-US" sz="2000" dirty="0" smtClean="0"/>
              <a:t>　　　→０８年　２月２８日　改定</a:t>
            </a:r>
            <a:endParaRPr lang="en-US" altLang="ja-JP" sz="2000" dirty="0" smtClean="0"/>
          </a:p>
          <a:p>
            <a:r>
              <a:rPr lang="ja-JP" altLang="en-US" sz="2000" dirty="0" smtClean="0"/>
              <a:t>　</a:t>
            </a:r>
            <a:r>
              <a:rPr lang="ja-JP" altLang="en-US" sz="2000" dirty="0" smtClean="0"/>
              <a:t>　　住宅・建築物の省エネ性能↑、自動車の燃費改善、</a:t>
            </a:r>
            <a:endParaRPr lang="en-US" altLang="ja-JP" sz="2000" dirty="0" smtClean="0"/>
          </a:p>
          <a:p>
            <a:r>
              <a:rPr lang="ja-JP" altLang="en-US" sz="2000" dirty="0" smtClean="0"/>
              <a:t>　</a:t>
            </a:r>
            <a:r>
              <a:rPr lang="ja-JP" altLang="en-US" sz="2000" dirty="0" smtClean="0"/>
              <a:t>　　中小企業の排出削減対策の推進などを実施　</a:t>
            </a:r>
            <a:endParaRPr lang="en-US" altLang="ja-JP" sz="2000" dirty="0" smtClean="0"/>
          </a:p>
          <a:p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　　　　　　　　　　</a:t>
            </a:r>
            <a:endParaRPr kumimoji="1" lang="en-US" altLang="ja-JP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31640" y="692696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２００５年度　温室効果ガス排出状況</a:t>
            </a:r>
            <a:endParaRPr kumimoji="1" lang="ja-JP" altLang="en-US" sz="3200" dirty="0"/>
          </a:p>
        </p:txBody>
      </p:sp>
      <p:pic>
        <p:nvPicPr>
          <p:cNvPr id="1027" name="Picture 3" descr="C:\Users\8awk1116\AppData\Local\Microsoft\Windows\Temporary Internet Files\Content.IE5\F1G238E5\MC9002980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960120" cy="1806854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611560" y="2996952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エネルギー起源</a:t>
            </a:r>
            <a:r>
              <a:rPr kumimoji="1" lang="en-US" altLang="ja-JP" dirty="0" smtClean="0"/>
              <a:t>CO2</a:t>
            </a:r>
          </a:p>
          <a:p>
            <a:r>
              <a:rPr lang="ja-JP" altLang="en-US" dirty="0" smtClean="0"/>
              <a:t>　　　　　その他ガス</a:t>
            </a:r>
            <a:endParaRPr lang="en-US" altLang="ja-JP" dirty="0" smtClean="0"/>
          </a:p>
          <a:p>
            <a:r>
              <a:rPr kumimoji="1" lang="ja-JP" altLang="en-US" dirty="0" smtClean="0"/>
              <a:t>　　　　　　　　　合計　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31840" y="2204864"/>
            <a:ext cx="5328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２００５年度　　　　　基準年比　　　　　　基準年</a:t>
            </a:r>
            <a:endParaRPr kumimoji="1" lang="en-US" altLang="ja-JP" dirty="0" smtClean="0"/>
          </a:p>
          <a:p>
            <a:r>
              <a:rPr lang="ja-JP" altLang="en-US" dirty="0" smtClean="0"/>
              <a:t>（百万ｔ</a:t>
            </a:r>
            <a:r>
              <a:rPr lang="en-US" altLang="ja-JP" dirty="0" smtClean="0"/>
              <a:t>-CO2</a:t>
            </a:r>
            <a:r>
              <a:rPr lang="ja-JP" altLang="en-US" dirty="0" smtClean="0"/>
              <a:t>）                                          （百万ｔ</a:t>
            </a:r>
            <a:r>
              <a:rPr lang="en-US" altLang="ja-JP" dirty="0" smtClean="0"/>
              <a:t>CO2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        1.203                    +13,.6</a:t>
            </a:r>
            <a:r>
              <a:rPr lang="ja-JP" altLang="en-US" dirty="0" smtClean="0"/>
              <a:t>％　　　　　     </a:t>
            </a:r>
            <a:r>
              <a:rPr lang="en-US" altLang="ja-JP" dirty="0" smtClean="0"/>
              <a:t>1.059</a:t>
            </a:r>
          </a:p>
          <a:p>
            <a:r>
              <a:rPr lang="en-US" altLang="ja-JP" dirty="0" smtClean="0"/>
              <a:t> </a:t>
            </a:r>
            <a:r>
              <a:rPr lang="en-US" altLang="ja-JP" dirty="0" smtClean="0"/>
              <a:t>         157                      -22.3</a:t>
            </a:r>
            <a:r>
              <a:rPr lang="ja-JP" altLang="en-US" dirty="0" smtClean="0"/>
              <a:t>％　　　　　　　   </a:t>
            </a:r>
            <a:r>
              <a:rPr lang="en-US" altLang="ja-JP" dirty="0" smtClean="0"/>
              <a:t>202</a:t>
            </a:r>
          </a:p>
          <a:p>
            <a:r>
              <a:rPr lang="en-US" altLang="ja-JP" dirty="0" smtClean="0"/>
              <a:t>        1.360                    </a:t>
            </a:r>
            <a:r>
              <a:rPr lang="ja-JP" altLang="en-US" dirty="0" smtClean="0"/>
              <a:t>　</a:t>
            </a:r>
            <a:r>
              <a:rPr lang="en-US" altLang="ja-JP" dirty="0" smtClean="0"/>
              <a:t>+7.8</a:t>
            </a:r>
            <a:r>
              <a:rPr lang="ja-JP" altLang="en-US" dirty="0" smtClean="0"/>
              <a:t>％　　　　　　　</a:t>
            </a:r>
            <a:r>
              <a:rPr lang="en-US" altLang="ja-JP" dirty="0" smtClean="0"/>
              <a:t>1.261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48264" y="400506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i="1" dirty="0" smtClean="0"/>
              <a:t>環境省より作成</a:t>
            </a:r>
            <a:endParaRPr kumimoji="1" lang="ja-JP" altLang="en-US" sz="1600" b="1" i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1640" y="494116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2005</a:t>
            </a:r>
            <a:r>
              <a:rPr kumimoji="1" lang="ja-JP" altLang="en-US" dirty="0" smtClean="0"/>
              <a:t>年度の温室効果ガス総排出量は１３億６０００万トン。</a:t>
            </a:r>
            <a:endParaRPr kumimoji="1" lang="en-US" altLang="ja-JP" dirty="0" smtClean="0"/>
          </a:p>
          <a:p>
            <a:r>
              <a:rPr lang="ja-JP" altLang="en-US" dirty="0" smtClean="0"/>
              <a:t>基準</a:t>
            </a:r>
            <a:r>
              <a:rPr lang="ja-JP" altLang="en-US" dirty="0" smtClean="0"/>
              <a:t>年（</a:t>
            </a:r>
            <a:r>
              <a:rPr lang="en-US" altLang="ja-JP" dirty="0" smtClean="0"/>
              <a:t>1990</a:t>
            </a:r>
            <a:r>
              <a:rPr lang="ja-JP" altLang="en-US" dirty="0" smtClean="0"/>
              <a:t>年）と比べて７．８％上回ってる。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051720" y="47667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エネルギー起源　部門別排出量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2132856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産業部門（自動車等）　　　　　　</a:t>
            </a:r>
            <a:r>
              <a:rPr kumimoji="1" lang="en-US" altLang="ja-JP" dirty="0" smtClean="0"/>
              <a:t>456                     -5.5</a:t>
            </a:r>
            <a:r>
              <a:rPr kumimoji="1" lang="ja-JP" altLang="en-US" dirty="0" smtClean="0"/>
              <a:t>％　　　　　　   　</a:t>
            </a:r>
            <a:r>
              <a:rPr kumimoji="1" lang="en-US" altLang="ja-JP" dirty="0" smtClean="0"/>
              <a:t>482</a:t>
            </a:r>
          </a:p>
          <a:p>
            <a:r>
              <a:rPr lang="ja-JP" altLang="en-US" dirty="0" smtClean="0"/>
              <a:t>運輸部門（船舶等）                     </a:t>
            </a:r>
            <a:r>
              <a:rPr lang="en-US" altLang="ja-JP" dirty="0" smtClean="0"/>
              <a:t>257                    +18.1</a:t>
            </a:r>
            <a:r>
              <a:rPr lang="ja-JP" altLang="en-US" dirty="0" smtClean="0"/>
              <a:t>％　　　　　　    </a:t>
            </a:r>
            <a:r>
              <a:rPr lang="en-US" altLang="ja-JP" dirty="0" smtClean="0"/>
              <a:t>217</a:t>
            </a:r>
          </a:p>
          <a:p>
            <a:r>
              <a:rPr kumimoji="1" lang="ja-JP" altLang="en-US" dirty="0" smtClean="0"/>
              <a:t>業務、その他部門                       </a:t>
            </a:r>
            <a:r>
              <a:rPr kumimoji="1" lang="en-US" altLang="ja-JP" dirty="0" smtClean="0"/>
              <a:t>238                    +44.6</a:t>
            </a:r>
            <a:r>
              <a:rPr lang="ja-JP" altLang="en-US" dirty="0" smtClean="0"/>
              <a:t> </a:t>
            </a:r>
            <a:r>
              <a:rPr lang="ja-JP" altLang="en-US" dirty="0" smtClean="0"/>
              <a:t>％                    </a:t>
            </a:r>
            <a:r>
              <a:rPr lang="en-US" altLang="ja-JP" dirty="0" smtClean="0"/>
              <a:t>164</a:t>
            </a:r>
            <a:r>
              <a:rPr kumimoji="1" lang="en-US" altLang="ja-JP" dirty="0" smtClean="0"/>
              <a:t>    </a:t>
            </a:r>
          </a:p>
          <a:p>
            <a:r>
              <a:rPr lang="ja-JP" altLang="en-US" dirty="0" smtClean="0"/>
              <a:t>家庭部門                                       </a:t>
            </a:r>
            <a:r>
              <a:rPr lang="en-US" altLang="ja-JP" dirty="0" smtClean="0"/>
              <a:t>174                    +36.7</a:t>
            </a:r>
            <a:r>
              <a:rPr lang="ja-JP" altLang="en-US" dirty="0" smtClean="0"/>
              <a:t> </a:t>
            </a:r>
            <a:r>
              <a:rPr lang="ja-JP" altLang="en-US" dirty="0" smtClean="0"/>
              <a:t>％                    </a:t>
            </a:r>
            <a:r>
              <a:rPr lang="en-US" altLang="ja-JP" dirty="0" smtClean="0"/>
              <a:t>127</a:t>
            </a:r>
          </a:p>
          <a:p>
            <a:r>
              <a:rPr kumimoji="1" lang="ja-JP" altLang="en-US" dirty="0" smtClean="0"/>
              <a:t>発電所等                                       </a:t>
            </a:r>
            <a:r>
              <a:rPr kumimoji="1" lang="en-US" altLang="ja-JP" dirty="0" smtClean="0"/>
              <a:t>78.5                   +15.7</a:t>
            </a:r>
            <a:r>
              <a:rPr lang="ja-JP" altLang="en-US" dirty="0" smtClean="0"/>
              <a:t> </a:t>
            </a:r>
            <a:r>
              <a:rPr lang="ja-JP" altLang="en-US" dirty="0" smtClean="0"/>
              <a:t>％                    </a:t>
            </a:r>
            <a:r>
              <a:rPr lang="en-US" altLang="ja-JP" dirty="0" smtClean="0"/>
              <a:t>67.9</a:t>
            </a:r>
            <a:endParaRPr kumimoji="1" lang="en-US" altLang="ja-JP" dirty="0" smtClean="0"/>
          </a:p>
          <a:p>
            <a:r>
              <a:rPr lang="ja-JP" altLang="en-US" dirty="0" smtClean="0"/>
              <a:t>合計                                              </a:t>
            </a:r>
            <a:r>
              <a:rPr lang="en-US" altLang="ja-JP" dirty="0" smtClean="0"/>
              <a:t>1,203                   +13.6</a:t>
            </a:r>
            <a:r>
              <a:rPr lang="ja-JP" altLang="en-US" dirty="0" smtClean="0"/>
              <a:t> </a:t>
            </a:r>
            <a:r>
              <a:rPr lang="ja-JP" altLang="en-US" dirty="0" smtClean="0"/>
              <a:t>％                  </a:t>
            </a:r>
            <a:r>
              <a:rPr lang="en-US" altLang="ja-JP" dirty="0" smtClean="0"/>
              <a:t>1,059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15816" y="1484784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   2005</a:t>
            </a:r>
            <a:r>
              <a:rPr kumimoji="1" lang="ja-JP" altLang="en-US" dirty="0" smtClean="0"/>
              <a:t>年度　　　　　基準年比　　　　　 基準年</a:t>
            </a:r>
            <a:endParaRPr lang="en-US" altLang="ja-JP" dirty="0" smtClean="0"/>
          </a:p>
          <a:p>
            <a:r>
              <a:rPr lang="ja-JP" altLang="en-US" dirty="0" smtClean="0"/>
              <a:t>（百万ｔ</a:t>
            </a:r>
            <a:r>
              <a:rPr lang="en-US" altLang="ja-JP" dirty="0" smtClean="0"/>
              <a:t>-CO2</a:t>
            </a:r>
            <a:r>
              <a:rPr lang="ja-JP" altLang="en-US" dirty="0" smtClean="0"/>
              <a:t>）                                         （百万ｔ</a:t>
            </a:r>
            <a:r>
              <a:rPr lang="en-US" altLang="ja-JP" dirty="0" smtClean="0"/>
              <a:t>-CO2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4581128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06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　→　改正省エネ法が執行</a:t>
            </a:r>
            <a:endParaRPr kumimoji="1" lang="en-US" altLang="ja-JP" dirty="0" smtClean="0"/>
          </a:p>
          <a:p>
            <a:r>
              <a:rPr lang="ja-JP" altLang="en-US" dirty="0" smtClean="0"/>
              <a:t>エネルギー消費の伸びが著しい運輸部門を省エネ法対象に加える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b="1" dirty="0" smtClean="0"/>
              <a:t>トップランナー方式</a:t>
            </a:r>
            <a:r>
              <a:rPr lang="ja-JP" altLang="en-US" dirty="0" smtClean="0"/>
              <a:t>が導入されているエネルギー消費機器の適用機器が追加され</a:t>
            </a:r>
            <a:endParaRPr lang="en-US" altLang="ja-JP" dirty="0" smtClean="0"/>
          </a:p>
          <a:p>
            <a:r>
              <a:rPr lang="ja-JP" altLang="en-US" dirty="0" smtClean="0"/>
              <a:t>２１機器に。</a:t>
            </a:r>
            <a:endParaRPr lang="en-US" altLang="ja-JP" dirty="0" smtClean="0"/>
          </a:p>
          <a:p>
            <a:r>
              <a:rPr lang="ja-JP" altLang="en-US" dirty="0" smtClean="0"/>
              <a:t>さらに</a:t>
            </a:r>
            <a:r>
              <a:rPr lang="ja-JP" altLang="en-US" dirty="0" smtClean="0"/>
              <a:t>、「</a:t>
            </a:r>
            <a:r>
              <a:rPr lang="ja-JP" altLang="en-US" b="1" dirty="0" smtClean="0"/>
              <a:t>省エネラベリング制度</a:t>
            </a:r>
            <a:r>
              <a:rPr lang="ja-JP" altLang="en-US" dirty="0" smtClean="0"/>
              <a:t>」による省エネ情報の提供の努力義務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83568" y="476672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地球温暖化対策推進法の改正</a:t>
            </a:r>
            <a:endParaRPr kumimoji="1"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7544" y="105273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温室効果ガスを一定以上排出している事業者に、排出量を毎年算定し</a:t>
            </a:r>
            <a:endParaRPr kumimoji="1" lang="en-US" altLang="ja-JP" dirty="0" smtClean="0"/>
          </a:p>
          <a:p>
            <a:r>
              <a:rPr kumimoji="1" lang="ja-JP" altLang="en-US" dirty="0" smtClean="0"/>
              <a:t>国へ報告することを義務付ける。　　　　　　</a:t>
            </a:r>
            <a:r>
              <a:rPr kumimoji="1" lang="en-US" altLang="ja-JP" dirty="0" smtClean="0"/>
              <a:t>2007</a:t>
            </a:r>
            <a:r>
              <a:rPr kumimoji="1" lang="ja-JP" altLang="en-US" dirty="0" smtClean="0"/>
              <a:t>年から執行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249289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国民運動の展開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3068960"/>
            <a:ext cx="72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チーム</a:t>
            </a:r>
            <a:r>
              <a:rPr lang="ja-JP" altLang="en-US" b="1" dirty="0" smtClean="0"/>
              <a:t>・マイナス６％</a:t>
            </a:r>
            <a:endParaRPr lang="en-US" altLang="ja-JP" b="1" dirty="0" smtClean="0"/>
          </a:p>
          <a:p>
            <a:r>
              <a:rPr kumimoji="1" lang="ja-JP" altLang="en-US" dirty="0" smtClean="0"/>
              <a:t>　　　→　</a:t>
            </a:r>
            <a:r>
              <a:rPr kumimoji="1" lang="en-US" altLang="ja-JP" dirty="0" smtClean="0"/>
              <a:t>2005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月に推進</a:t>
            </a:r>
            <a:endParaRPr kumimoji="1" lang="en-US" altLang="ja-JP" dirty="0" smtClean="0"/>
          </a:p>
          <a:p>
            <a:r>
              <a:rPr lang="ja-JP" altLang="en-US" dirty="0" smtClean="0"/>
              <a:t>　　　　地球温暖化国民一人一人の取り組みも重要。</a:t>
            </a:r>
            <a:endParaRPr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dirty="0" smtClean="0"/>
              <a:t>　　　国民が一丸となって取り組む国民運動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ja-JP" altLang="en-US" b="1" dirty="0" smtClean="0"/>
              <a:t>　「一人一日１ｋｇ</a:t>
            </a:r>
            <a:r>
              <a:rPr lang="en-US" altLang="ja-JP" b="1" dirty="0" smtClean="0"/>
              <a:t>CO2</a:t>
            </a:r>
            <a:r>
              <a:rPr lang="ja-JP" altLang="en-US" b="1" dirty="0" smtClean="0"/>
              <a:t>削減」　</a:t>
            </a:r>
            <a:r>
              <a:rPr lang="ja-JP" altLang="en-US" dirty="0" smtClean="0"/>
              <a:t>は身近でできる温暖化防止メニュー</a:t>
            </a:r>
            <a:endParaRPr lang="en-US" altLang="ja-JP" dirty="0" smtClean="0"/>
          </a:p>
          <a:p>
            <a:endParaRPr kumimoji="1" lang="en-US" altLang="ja-JP" b="1" dirty="0" smtClean="0"/>
          </a:p>
          <a:p>
            <a:r>
              <a:rPr kumimoji="1" lang="ja-JP" altLang="en-US" dirty="0" smtClean="0"/>
              <a:t>冷暖房に頼り過ぎず快適に過ごすことを</a:t>
            </a:r>
            <a:r>
              <a:rPr lang="ja-JP" altLang="en-US" dirty="0" smtClean="0"/>
              <a:t>提唱する、</a:t>
            </a:r>
            <a:endParaRPr lang="en-US" altLang="ja-JP" dirty="0" smtClean="0"/>
          </a:p>
          <a:p>
            <a:r>
              <a:rPr kumimoji="1" lang="en-US" altLang="ja-JP" dirty="0" smtClean="0"/>
              <a:t>COOL BIZ</a:t>
            </a:r>
            <a:r>
              <a:rPr kumimoji="1" lang="ja-JP" altLang="en-US" dirty="0" smtClean="0"/>
              <a:t>（クールビズ）や、</a:t>
            </a:r>
            <a:r>
              <a:rPr kumimoji="1" lang="en-US" altLang="ja-JP" dirty="0" smtClean="0"/>
              <a:t>WARM BIZ</a:t>
            </a:r>
            <a:r>
              <a:rPr kumimoji="1" lang="ja-JP" altLang="en-US" dirty="0" smtClean="0"/>
              <a:t>（ウォームビズ）の普及・定着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pic>
        <p:nvPicPr>
          <p:cNvPr id="2050" name="Picture 2" descr="C:\Users\8awk1116\AppData\Local\Microsoft\Windows\Temporary Internet Files\Content.IE5\AR4G6PQO\MC90043736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204864"/>
            <a:ext cx="1976264" cy="1808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76470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i="1" dirty="0" smtClean="0"/>
              <a:t>参照</a:t>
            </a:r>
            <a:endParaRPr kumimoji="1" lang="en-US" altLang="ja-JP" i="1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 </a:t>
            </a:r>
            <a:r>
              <a:rPr lang="en-US" altLang="ja-JP" dirty="0" smtClean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www.shikoku-np.co.jp/national/science_environmental/article.aspx?id=20080228000507</a:t>
            </a:r>
            <a:r>
              <a:rPr lang="ja-JP" altLang="en-US" dirty="0" smtClean="0"/>
              <a:t>　　四国新聞社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www.challenge25.go.jp/index.html</a:t>
            </a:r>
            <a:r>
              <a:rPr lang="ja-JP" altLang="en-US" dirty="0" smtClean="0"/>
              <a:t>　　　　チャレンジ２５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>
                <a:hlinkClick r:id="rId4"/>
              </a:rPr>
              <a:t>http://</a:t>
            </a:r>
            <a:r>
              <a:rPr lang="en-US" altLang="ja-JP" dirty="0" smtClean="0">
                <a:hlinkClick r:id="rId4"/>
              </a:rPr>
              <a:t>www.kyomecha.org/about.html</a:t>
            </a:r>
            <a:r>
              <a:rPr lang="ja-JP" altLang="en-US" dirty="0" smtClean="0"/>
              <a:t>　　　　　京都メカニズム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129</Words>
  <Application>Microsoft Office PowerPoint</Application>
  <PresentationFormat>画面に合わせる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～ゼミ研究～</vt:lpstr>
      <vt:lpstr>スライド 2</vt:lpstr>
      <vt:lpstr>スライド 3</vt:lpstr>
      <vt:lpstr>スライド 4</vt:lpstr>
      <vt:lpstr>スライド 5</vt:lpstr>
      <vt:lpstr>スライド 6</vt:lpstr>
      <vt:lpstr>スライド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TOKAI</dc:creator>
  <cp:lastModifiedBy>TOKAI</cp:lastModifiedBy>
  <cp:revision>19</cp:revision>
  <dcterms:created xsi:type="dcterms:W3CDTF">2010-10-11T04:55:32Z</dcterms:created>
  <dcterms:modified xsi:type="dcterms:W3CDTF">2010-10-18T08:42:35Z</dcterms:modified>
</cp:coreProperties>
</file>