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1" r:id="rId7"/>
    <p:sldId id="265" r:id="rId8"/>
    <p:sldId id="261" r:id="rId9"/>
    <p:sldId id="262" r:id="rId10"/>
    <p:sldId id="263" r:id="rId11"/>
    <p:sldId id="269" r:id="rId12"/>
    <p:sldId id="268" r:id="rId13"/>
    <p:sldId id="270" r:id="rId14"/>
    <p:sldId id="266" r:id="rId15"/>
    <p:sldId id="267"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96" y="-8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17FABDB-59E0-45E2-9E78-7D675F2AE336}" type="datetimeFigureOut">
              <a:rPr kumimoji="1" lang="ja-JP" altLang="en-US" smtClean="0"/>
              <a:t>2010/10/26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0712F12-74D4-4A15-898D-08E10B9A7E57}" type="slidenum">
              <a:rPr kumimoji="1" lang="ja-JP" altLang="en-US" smtClean="0"/>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17FABDB-59E0-45E2-9E78-7D675F2AE336}" type="datetimeFigureOut">
              <a:rPr kumimoji="1" lang="ja-JP" altLang="en-US" smtClean="0"/>
              <a:t>2010/10/26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0712F12-74D4-4A15-898D-08E10B9A7E57}" type="slidenum">
              <a:rPr kumimoji="1" lang="ja-JP" altLang="en-US" smtClean="0"/>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17FABDB-59E0-45E2-9E78-7D675F2AE336}" type="datetimeFigureOut">
              <a:rPr kumimoji="1" lang="ja-JP" altLang="en-US" smtClean="0"/>
              <a:t>2010/10/26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0712F12-74D4-4A15-898D-08E10B9A7E57}" type="slidenum">
              <a:rPr kumimoji="1" lang="ja-JP" altLang="en-US" smtClean="0"/>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17FABDB-59E0-45E2-9E78-7D675F2AE336}" type="datetimeFigureOut">
              <a:rPr kumimoji="1" lang="ja-JP" altLang="en-US" smtClean="0"/>
              <a:t>2010/10/26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0712F12-74D4-4A15-898D-08E10B9A7E57}" type="slidenum">
              <a:rPr kumimoji="1" lang="ja-JP" altLang="en-US" smtClean="0"/>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17FABDB-59E0-45E2-9E78-7D675F2AE336}" type="datetimeFigureOut">
              <a:rPr kumimoji="1" lang="ja-JP" altLang="en-US" smtClean="0"/>
              <a:t>2010/10/26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0712F12-74D4-4A15-898D-08E10B9A7E57}" type="slidenum">
              <a:rPr kumimoji="1" lang="ja-JP" altLang="en-US" smtClean="0"/>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517FABDB-59E0-45E2-9E78-7D675F2AE336}" type="datetimeFigureOut">
              <a:rPr kumimoji="1" lang="ja-JP" altLang="en-US" smtClean="0"/>
              <a:t>2010/10/26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0712F12-74D4-4A15-898D-08E10B9A7E57}" type="slidenum">
              <a:rPr kumimoji="1" lang="ja-JP" altLang="en-US" smtClean="0"/>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17FABDB-59E0-45E2-9E78-7D675F2AE336}" type="datetimeFigureOut">
              <a:rPr kumimoji="1" lang="ja-JP" altLang="en-US" smtClean="0"/>
              <a:t>2010/10/26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0712F12-74D4-4A15-898D-08E10B9A7E57}" type="slidenum">
              <a:rPr kumimoji="1" lang="ja-JP" altLang="en-US" smtClean="0"/>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17FABDB-59E0-45E2-9E78-7D675F2AE336}" type="datetimeFigureOut">
              <a:rPr kumimoji="1" lang="ja-JP" altLang="en-US" smtClean="0"/>
              <a:t>2010/10/26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0712F12-74D4-4A15-898D-08E10B9A7E57}" type="slidenum">
              <a:rPr kumimoji="1" lang="ja-JP" altLang="en-US" smtClean="0"/>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17FABDB-59E0-45E2-9E78-7D675F2AE336}" type="datetimeFigureOut">
              <a:rPr kumimoji="1" lang="ja-JP" altLang="en-US" smtClean="0"/>
              <a:t>2010/10/26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0712F12-74D4-4A15-898D-08E10B9A7E57}" type="slidenum">
              <a:rPr kumimoji="1" lang="ja-JP" altLang="en-US" smtClean="0"/>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17FABDB-59E0-45E2-9E78-7D675F2AE336}" type="datetimeFigureOut">
              <a:rPr kumimoji="1" lang="ja-JP" altLang="en-US" smtClean="0"/>
              <a:t>2010/10/26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0712F12-74D4-4A15-898D-08E10B9A7E57}" type="slidenum">
              <a:rPr kumimoji="1" lang="ja-JP" altLang="en-US" smtClean="0"/>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17FABDB-59E0-45E2-9E78-7D675F2AE336}" type="datetimeFigureOut">
              <a:rPr kumimoji="1" lang="ja-JP" altLang="en-US" smtClean="0"/>
              <a:t>2010/10/26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0712F12-74D4-4A15-898D-08E10B9A7E57}" type="slidenum">
              <a:rPr kumimoji="1" lang="ja-JP" altLang="en-US" smtClean="0"/>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7FABDB-59E0-45E2-9E78-7D675F2AE336}" type="datetimeFigureOut">
              <a:rPr kumimoji="1" lang="ja-JP" altLang="en-US" smtClean="0"/>
              <a:t>2010/10/26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712F12-74D4-4A15-898D-08E10B9A7E57}"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slis.tsukuba.ac.jp/~yyoshida/link/stockholmpubliclibrary.jpg" TargetMode="Externa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6600" dirty="0" smtClean="0"/>
              <a:t>北欧の図書館</a:t>
            </a:r>
            <a:endParaRPr kumimoji="1" lang="ja-JP" altLang="en-US" sz="6600" dirty="0"/>
          </a:p>
        </p:txBody>
      </p:sp>
      <p:sp>
        <p:nvSpPr>
          <p:cNvPr id="3" name="サブタイトル 2"/>
          <p:cNvSpPr>
            <a:spLocks noGrp="1"/>
          </p:cNvSpPr>
          <p:nvPr>
            <p:ph type="subTitle" idx="1"/>
          </p:nvPr>
        </p:nvSpPr>
        <p:spPr/>
        <p:txBody>
          <a:bodyPr/>
          <a:lstStyle/>
          <a:p>
            <a:endParaRPr kumimoji="1" lang="en-US" altLang="ja-JP" dirty="0" smtClean="0"/>
          </a:p>
          <a:p>
            <a:r>
              <a:rPr kumimoji="1" lang="ja-JP" altLang="en-US" dirty="0" smtClean="0"/>
              <a:t>８</a:t>
            </a:r>
            <a:r>
              <a:rPr kumimoji="1" lang="en-US" altLang="ja-JP" dirty="0" smtClean="0"/>
              <a:t>AWK1128</a:t>
            </a:r>
            <a:r>
              <a:rPr kumimoji="1" lang="ja-JP" altLang="en-US" dirty="0" smtClean="0"/>
              <a:t>　水沼あやか</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北欧の図書館の悩み</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fontScale="85000" lnSpcReduction="10000"/>
          </a:bodyPr>
          <a:lstStyle/>
          <a:p>
            <a:pPr>
              <a:buNone/>
            </a:pPr>
            <a:r>
              <a:rPr lang="ja-JP" altLang="en-US" dirty="0" smtClean="0"/>
              <a:t>　</a:t>
            </a:r>
            <a:r>
              <a:rPr lang="ja-JP" altLang="ja-JP" dirty="0" smtClean="0"/>
              <a:t>国</a:t>
            </a:r>
            <a:r>
              <a:rPr lang="ja-JP" altLang="ja-JP" dirty="0"/>
              <a:t>全体では図書館の財政難とそれに伴う人員の削減と分館の閉鎖、他の文化施設との競合、子どもたちの図書館利用率の減少などが、深刻な問題となっている。個々の館もそれぞれ固有の課題を</a:t>
            </a:r>
            <a:r>
              <a:rPr lang="ja-JP" altLang="ja-JP" dirty="0" smtClean="0"/>
              <a:t>持って</a:t>
            </a:r>
            <a:r>
              <a:rPr lang="ja-JP" altLang="en-US" dirty="0"/>
              <a:t>おり</a:t>
            </a:r>
            <a:r>
              <a:rPr lang="ja-JP" altLang="en-US" dirty="0" smtClean="0"/>
              <a:t>、</a:t>
            </a:r>
            <a:r>
              <a:rPr lang="ja-JP" altLang="ja-JP" dirty="0" smtClean="0"/>
              <a:t>共通して</a:t>
            </a:r>
            <a:r>
              <a:rPr lang="ja-JP" altLang="en-US" dirty="0"/>
              <a:t>いる</a:t>
            </a:r>
            <a:r>
              <a:rPr lang="ja-JP" altLang="ja-JP" dirty="0" smtClean="0"/>
              <a:t>のは</a:t>
            </a:r>
            <a:r>
              <a:rPr lang="ja-JP" altLang="ja-JP" dirty="0"/>
              <a:t>、図書館の利用者層が限られていること、図書館には多様な機能があるのに利用者がもっぱら本を借りるためだけに来館するという</a:t>
            </a:r>
            <a:r>
              <a:rPr lang="ja-JP" altLang="ja-JP" dirty="0" smtClean="0"/>
              <a:t>もの。</a:t>
            </a:r>
            <a:r>
              <a:rPr lang="ja-JP" altLang="ja-JP" dirty="0"/>
              <a:t>図書館のイメージが単調だと悩むのは、北欧の図書館界でも</a:t>
            </a:r>
            <a:r>
              <a:rPr lang="ja-JP" altLang="ja-JP" dirty="0" smtClean="0"/>
              <a:t>同様</a:t>
            </a:r>
            <a:r>
              <a:rPr lang="ja-JP" altLang="en-US" dirty="0" smtClean="0"/>
              <a:t>である</a:t>
            </a:r>
            <a:r>
              <a:rPr lang="ja-JP" altLang="ja-JP" dirty="0" smtClean="0"/>
              <a:t>。</a:t>
            </a:r>
            <a:r>
              <a:rPr lang="en-US" altLang="ja-JP" dirty="0"/>
              <a:t/>
            </a:r>
            <a:br>
              <a:rPr lang="en-US" altLang="ja-JP" dirty="0"/>
            </a:br>
            <a:r>
              <a:rPr lang="ja-JP" altLang="ja-JP" dirty="0"/>
              <a:t>北欧の図書館の歴史は</a:t>
            </a:r>
            <a:r>
              <a:rPr lang="en-US" altLang="ja-JP" dirty="0"/>
              <a:t>100</a:t>
            </a:r>
            <a:r>
              <a:rPr lang="ja-JP" altLang="ja-JP" dirty="0"/>
              <a:t>年を越え、公共図書館は完全に人びとの生活の一部になっている。なじみがありすぎて図書館は取り立てて話題にならないのが目下の</a:t>
            </a:r>
            <a:r>
              <a:rPr lang="ja-JP" altLang="ja-JP" dirty="0" smtClean="0"/>
              <a:t>悩み</a:t>
            </a:r>
            <a:r>
              <a:rPr lang="en-US" altLang="ja-JP" dirty="0" smtClean="0"/>
              <a:t>…</a:t>
            </a:r>
            <a:r>
              <a:rPr lang="ja-JP" altLang="ja-JP" dirty="0" err="1" smtClean="0"/>
              <a:t>。</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4" name="テキスト プレースホルダ 3"/>
          <p:cNvSpPr>
            <a:spLocks noGrp="1"/>
          </p:cNvSpPr>
          <p:nvPr>
            <p:ph type="body" sz="half" idx="2"/>
          </p:nvPr>
        </p:nvSpPr>
        <p:spPr/>
        <p:txBody>
          <a:bodyPr/>
          <a:lstStyle/>
          <a:p>
            <a:endParaRPr kumimoji="1" lang="ja-JP" altLang="en-US"/>
          </a:p>
        </p:txBody>
      </p:sp>
      <p:sp>
        <p:nvSpPr>
          <p:cNvPr id="5" name="図プレースホルダ 2"/>
          <p:cNvSpPr txBox="1">
            <a:spLocks/>
          </p:cNvSpPr>
          <p:nvPr/>
        </p:nvSpPr>
        <p:spPr>
          <a:xfrm>
            <a:off x="1763688" y="692696"/>
            <a:ext cx="5486400" cy="4114800"/>
          </a:xfrm>
          <a:prstGeom prst="rect">
            <a:avLst/>
          </a:prstGeom>
        </p:spPr>
      </p:sp>
      <p:pic>
        <p:nvPicPr>
          <p:cNvPr id="7170" name="Picture 2" descr="ストックホルム市立図書館"/>
          <p:cNvPicPr>
            <a:picLocks noGrp="1" noChangeAspect="1" noChangeArrowheads="1"/>
          </p:cNvPicPr>
          <p:nvPr>
            <p:ph type="pic" idx="1"/>
          </p:nvPr>
        </p:nvPicPr>
        <p:blipFill>
          <a:blip r:embed="rId2" cstate="print"/>
          <a:srcRect/>
          <a:stretch>
            <a:fillRect/>
          </a:stretch>
        </p:blipFill>
        <p:spPr bwMode="auto">
          <a:xfrm>
            <a:off x="251520" y="332656"/>
            <a:ext cx="8640960" cy="626469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endParaRPr kumimoji="1" lang="ja-JP" altLang="en-US"/>
          </a:p>
        </p:txBody>
      </p:sp>
      <p:sp>
        <p:nvSpPr>
          <p:cNvPr id="6" name="テキスト プレースホルダ 5"/>
          <p:cNvSpPr>
            <a:spLocks noGrp="1"/>
          </p:cNvSpPr>
          <p:nvPr>
            <p:ph type="body" sz="half" idx="2"/>
          </p:nvPr>
        </p:nvSpPr>
        <p:spPr/>
        <p:txBody>
          <a:bodyPr/>
          <a:lstStyle/>
          <a:p>
            <a:endParaRPr kumimoji="1" lang="ja-JP" altLang="en-US"/>
          </a:p>
        </p:txBody>
      </p:sp>
      <p:pic>
        <p:nvPicPr>
          <p:cNvPr id="3074" name="Picture 2" descr="stockholmpubliclibrary">
            <a:hlinkClick r:id="rId2"/>
          </p:cNvPr>
          <p:cNvPicPr>
            <a:picLocks noGrp="1" noChangeAspect="1" noChangeArrowheads="1"/>
          </p:cNvPicPr>
          <p:nvPr>
            <p:ph type="pic" idx="1"/>
          </p:nvPr>
        </p:nvPicPr>
        <p:blipFill>
          <a:blip r:embed="rId3" cstate="print"/>
          <a:srcRect/>
          <a:stretch>
            <a:fillRect/>
          </a:stretch>
        </p:blipFill>
        <p:spPr bwMode="auto">
          <a:xfrm>
            <a:off x="323528" y="332656"/>
            <a:ext cx="8496944" cy="626469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4" name="テキスト プレースホルダ 3"/>
          <p:cNvSpPr>
            <a:spLocks noGrp="1"/>
          </p:cNvSpPr>
          <p:nvPr>
            <p:ph type="body" sz="half" idx="2"/>
          </p:nvPr>
        </p:nvSpPr>
        <p:spPr/>
        <p:txBody>
          <a:bodyPr/>
          <a:lstStyle/>
          <a:p>
            <a:endParaRPr kumimoji="1" lang="ja-JP" altLang="en-US"/>
          </a:p>
        </p:txBody>
      </p:sp>
      <p:pic>
        <p:nvPicPr>
          <p:cNvPr id="6146" name="Picture 2" descr="ストックホルム市立図書館"/>
          <p:cNvPicPr>
            <a:picLocks noGrp="1" noChangeAspect="1" noChangeArrowheads="1"/>
          </p:cNvPicPr>
          <p:nvPr>
            <p:ph type="pic" idx="1"/>
          </p:nvPr>
        </p:nvPicPr>
        <p:blipFill>
          <a:blip r:embed="rId2" cstate="print"/>
          <a:srcRect/>
          <a:stretch>
            <a:fillRect/>
          </a:stretch>
        </p:blipFill>
        <p:spPr bwMode="auto">
          <a:xfrm>
            <a:off x="251520" y="332656"/>
            <a:ext cx="8496944" cy="626469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endParaRPr kumimoji="1" lang="ja-JP" altLang="en-US"/>
          </a:p>
        </p:txBody>
      </p:sp>
      <p:sp>
        <p:nvSpPr>
          <p:cNvPr id="6" name="テキスト プレースホルダ 5"/>
          <p:cNvSpPr>
            <a:spLocks noGrp="1"/>
          </p:cNvSpPr>
          <p:nvPr>
            <p:ph type="body" sz="half" idx="2"/>
          </p:nvPr>
        </p:nvSpPr>
        <p:spPr/>
        <p:txBody>
          <a:bodyPr/>
          <a:lstStyle/>
          <a:p>
            <a:endParaRPr kumimoji="1" lang="ja-JP" altLang="en-US"/>
          </a:p>
        </p:txBody>
      </p:sp>
      <p:pic>
        <p:nvPicPr>
          <p:cNvPr id="4098" name="Picture 2" descr="internationallibrary"/>
          <p:cNvPicPr>
            <a:picLocks noGrp="1" noChangeAspect="1" noChangeArrowheads="1"/>
          </p:cNvPicPr>
          <p:nvPr>
            <p:ph type="pic" idx="1"/>
          </p:nvPr>
        </p:nvPicPr>
        <p:blipFill>
          <a:blip r:embed="rId2" cstate="print"/>
          <a:srcRect/>
          <a:stretch>
            <a:fillRect/>
          </a:stretch>
        </p:blipFill>
        <p:spPr bwMode="auto">
          <a:xfrm>
            <a:off x="251520" y="332656"/>
            <a:ext cx="8640960" cy="626469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endParaRPr kumimoji="1" lang="ja-JP" altLang="en-US"/>
          </a:p>
        </p:txBody>
      </p:sp>
      <p:sp>
        <p:nvSpPr>
          <p:cNvPr id="6" name="テキスト プレースホルダ 5"/>
          <p:cNvSpPr>
            <a:spLocks noGrp="1"/>
          </p:cNvSpPr>
          <p:nvPr>
            <p:ph type="body" sz="half" idx="2"/>
          </p:nvPr>
        </p:nvSpPr>
        <p:spPr/>
        <p:txBody>
          <a:bodyPr/>
          <a:lstStyle/>
          <a:p>
            <a:endParaRPr kumimoji="1" lang="ja-JP" altLang="en-US"/>
          </a:p>
        </p:txBody>
      </p:sp>
      <p:pic>
        <p:nvPicPr>
          <p:cNvPr id="5122" name="Picture 2" descr="lyngby"/>
          <p:cNvPicPr>
            <a:picLocks noGrp="1" noChangeAspect="1" noChangeArrowheads="1"/>
          </p:cNvPicPr>
          <p:nvPr>
            <p:ph type="pic" idx="1"/>
          </p:nvPr>
        </p:nvPicPr>
        <p:blipFill>
          <a:blip r:embed="rId2" cstate="print"/>
          <a:srcRect l="5833" r="5833"/>
          <a:stretch>
            <a:fillRect/>
          </a:stretch>
        </p:blipFill>
        <p:spPr bwMode="auto">
          <a:xfrm>
            <a:off x="251520" y="260648"/>
            <a:ext cx="8640960" cy="633670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図書館員</a:t>
            </a:r>
            <a:endParaRPr kumimoji="1" lang="ja-JP" altLang="en-US" dirty="0"/>
          </a:p>
        </p:txBody>
      </p:sp>
      <p:sp>
        <p:nvSpPr>
          <p:cNvPr id="3" name="コンテンツ プレースホルダ 2"/>
          <p:cNvSpPr>
            <a:spLocks noGrp="1"/>
          </p:cNvSpPr>
          <p:nvPr>
            <p:ph idx="1"/>
          </p:nvPr>
        </p:nvSpPr>
        <p:spPr>
          <a:xfrm>
            <a:off x="457200" y="1600200"/>
            <a:ext cx="8229600" cy="4925144"/>
          </a:xfrm>
        </p:spPr>
        <p:txBody>
          <a:bodyPr>
            <a:normAutofit fontScale="92500" lnSpcReduction="10000"/>
          </a:bodyPr>
          <a:lstStyle/>
          <a:p>
            <a:pPr>
              <a:buNone/>
            </a:pPr>
            <a:r>
              <a:rPr lang="ja-JP" altLang="en-US" dirty="0" smtClean="0"/>
              <a:t>　</a:t>
            </a:r>
            <a:r>
              <a:rPr lang="ja-JP" altLang="ja-JP" dirty="0" smtClean="0"/>
              <a:t>専門</a:t>
            </a:r>
            <a:r>
              <a:rPr lang="ja-JP" altLang="ja-JP" dirty="0"/>
              <a:t>職（司書）と非専門職（事務職）の区別は明確で、両者の仕事内容はまったく異なっている。専門職は図書館運営、企画立案、専門的なスキルが必要とされる情報サービス、調査活動などの業務を、非専門職は貸出・返却、排架などの業務を担当する</a:t>
            </a:r>
            <a:r>
              <a:rPr lang="ja-JP" altLang="ja-JP" dirty="0" smtClean="0"/>
              <a:t>。</a:t>
            </a:r>
            <a:endParaRPr lang="en-US" altLang="ja-JP" dirty="0" smtClean="0"/>
          </a:p>
          <a:p>
            <a:pPr>
              <a:buNone/>
            </a:pPr>
            <a:r>
              <a:rPr lang="ja-JP" altLang="en-US" dirty="0"/>
              <a:t>　</a:t>
            </a:r>
            <a:r>
              <a:rPr lang="ja-JP" altLang="ja-JP" dirty="0" smtClean="0"/>
              <a:t>北欧</a:t>
            </a:r>
            <a:r>
              <a:rPr lang="ja-JP" altLang="ja-JP" dirty="0"/>
              <a:t>では貸出・返却、返却図書のソーティングが自動化されている場合も多いので、その場合は機械に不慣れな利用者をサポートするための業務や排架作業が事務職の中心となって</a:t>
            </a:r>
            <a:r>
              <a:rPr lang="ja-JP" altLang="ja-JP" dirty="0" smtClean="0"/>
              <a:t>い</a:t>
            </a:r>
            <a:r>
              <a:rPr lang="ja-JP" altLang="en-US" dirty="0" smtClean="0"/>
              <a:t>る</a:t>
            </a:r>
            <a:r>
              <a:rPr lang="ja-JP" altLang="ja-JP" dirty="0" smtClean="0"/>
              <a:t>。</a:t>
            </a:r>
            <a:r>
              <a:rPr lang="en-US" altLang="ja-JP" dirty="0"/>
              <a:t/>
            </a:r>
            <a:br>
              <a:rPr lang="en-US" altLang="ja-JP" dirty="0"/>
            </a:b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利用者</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dirty="0" smtClean="0"/>
              <a:t>　</a:t>
            </a:r>
            <a:r>
              <a:rPr lang="ja-JP" altLang="ja-JP" dirty="0" smtClean="0"/>
              <a:t>利用者は老若男女</a:t>
            </a:r>
            <a:r>
              <a:rPr lang="ja-JP" altLang="en-US" dirty="0" smtClean="0"/>
              <a:t>、誰もが利用しているわけではなく、</a:t>
            </a:r>
            <a:r>
              <a:rPr lang="ja-JP" altLang="ja-JP" dirty="0" smtClean="0"/>
              <a:t>高齢者</a:t>
            </a:r>
            <a:r>
              <a:rPr lang="ja-JP" altLang="en-US" dirty="0"/>
              <a:t>や</a:t>
            </a:r>
            <a:r>
              <a:rPr lang="ja-JP" altLang="ja-JP" dirty="0" smtClean="0"/>
              <a:t>乳幼児を連れた親（父親の方が多い）が</a:t>
            </a:r>
            <a:r>
              <a:rPr lang="ja-JP" altLang="en-US" dirty="0" smtClean="0"/>
              <a:t>多い</a:t>
            </a:r>
            <a:r>
              <a:rPr lang="ja-JP" altLang="ja-JP" dirty="0" smtClean="0"/>
              <a:t>。</a:t>
            </a:r>
            <a:endParaRPr lang="en-US" altLang="ja-JP" dirty="0" smtClean="0"/>
          </a:p>
          <a:p>
            <a:pPr>
              <a:buNone/>
            </a:pPr>
            <a:r>
              <a:rPr lang="ja-JP" altLang="en-US" dirty="0"/>
              <a:t>　</a:t>
            </a:r>
            <a:r>
              <a:rPr lang="ja-JP" altLang="ja-JP" dirty="0" smtClean="0"/>
              <a:t>図書館の開館は月曜日から土曜日の</a:t>
            </a:r>
            <a:r>
              <a:rPr lang="en-US" altLang="ja-JP" dirty="0" smtClean="0"/>
              <a:t>10</a:t>
            </a:r>
            <a:r>
              <a:rPr lang="ja-JP" altLang="ja-JP" dirty="0" smtClean="0"/>
              <a:t>時から</a:t>
            </a:r>
            <a:r>
              <a:rPr lang="en-US" altLang="ja-JP" dirty="0" smtClean="0"/>
              <a:t>19</a:t>
            </a:r>
            <a:r>
              <a:rPr lang="ja-JP" altLang="ja-JP" dirty="0" smtClean="0"/>
              <a:t>時まで（土曜日は</a:t>
            </a:r>
            <a:r>
              <a:rPr lang="en-US" altLang="ja-JP" dirty="0" smtClean="0"/>
              <a:t>14</a:t>
            </a:r>
            <a:r>
              <a:rPr lang="ja-JP" altLang="ja-JP" dirty="0" smtClean="0"/>
              <a:t>時まで）というのが普通で、日曜日は冬期を除いて休館である。</a:t>
            </a:r>
            <a:r>
              <a:rPr lang="en-US" altLang="ja-JP" dirty="0" smtClean="0"/>
              <a:t/>
            </a:r>
            <a:br>
              <a:rPr lang="en-US" altLang="ja-JP" dirty="0" smtClean="0"/>
            </a:b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コミュニティー情報センターとしての</a:t>
            </a:r>
            <a:r>
              <a:rPr kumimoji="1" lang="en-US" altLang="ja-JP" dirty="0" smtClean="0"/>
              <a:t/>
            </a:r>
            <a:br>
              <a:rPr kumimoji="1" lang="en-US" altLang="ja-JP" dirty="0" smtClean="0"/>
            </a:br>
            <a:r>
              <a:rPr kumimoji="1" lang="ja-JP" altLang="en-US" dirty="0" smtClean="0"/>
              <a:t>公共図書館</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fontScale="92500" lnSpcReduction="20000"/>
          </a:bodyPr>
          <a:lstStyle/>
          <a:p>
            <a:pPr>
              <a:buNone/>
            </a:pPr>
            <a:r>
              <a:rPr lang="ja-JP" altLang="en-US" dirty="0" smtClean="0"/>
              <a:t>　</a:t>
            </a:r>
            <a:r>
              <a:rPr lang="ja-JP" altLang="ja-JP" dirty="0" smtClean="0"/>
              <a:t>どの</a:t>
            </a:r>
            <a:r>
              <a:rPr lang="ja-JP" altLang="ja-JP" dirty="0"/>
              <a:t>図書館でも利用者に電子メディアやインターネットへのアクセスを提供することはもちろん、来館しない利用者へのサービスのツールとして、インターネットを活用していくことに熱心に取り組んで</a:t>
            </a:r>
            <a:r>
              <a:rPr lang="ja-JP" altLang="ja-JP" dirty="0" smtClean="0"/>
              <a:t>いる。</a:t>
            </a:r>
            <a:endParaRPr lang="en-US" altLang="ja-JP" dirty="0" smtClean="0"/>
          </a:p>
          <a:p>
            <a:pPr>
              <a:buNone/>
            </a:pPr>
            <a:r>
              <a:rPr lang="ja-JP" altLang="en-US" dirty="0" smtClean="0"/>
              <a:t>　図書館</a:t>
            </a:r>
            <a:r>
              <a:rPr lang="ja-JP" altLang="en-US" dirty="0"/>
              <a:t>の</a:t>
            </a:r>
            <a:r>
              <a:rPr lang="ja-JP" altLang="ja-JP" dirty="0" smtClean="0"/>
              <a:t>基本的</a:t>
            </a:r>
            <a:r>
              <a:rPr lang="ja-JP" altLang="ja-JP" dirty="0"/>
              <a:t>なサービスは、どの地域でも等しく受けることが可能で</a:t>
            </a:r>
            <a:r>
              <a:rPr lang="ja-JP" altLang="ja-JP" dirty="0" smtClean="0"/>
              <a:t>、コミュニティ</a:t>
            </a:r>
            <a:r>
              <a:rPr lang="ja-JP" altLang="ja-JP" dirty="0"/>
              <a:t>の情報センターとしての役割をしっかりと果たして</a:t>
            </a:r>
            <a:r>
              <a:rPr lang="ja-JP" altLang="ja-JP" dirty="0" smtClean="0"/>
              <a:t>い</a:t>
            </a:r>
            <a:r>
              <a:rPr lang="ja-JP" altLang="en-US" dirty="0" smtClean="0"/>
              <a:t>る</a:t>
            </a:r>
            <a:r>
              <a:rPr lang="ja-JP" altLang="ja-JP" dirty="0" smtClean="0"/>
              <a:t>。</a:t>
            </a:r>
            <a:r>
              <a:rPr lang="ja-JP" altLang="ja-JP" dirty="0"/>
              <a:t>最近は館内での文化活動、生涯学習支援に特に力を</a:t>
            </a:r>
            <a:r>
              <a:rPr lang="ja-JP" altLang="ja-JP" dirty="0" smtClean="0"/>
              <a:t>入れはじめ</a:t>
            </a:r>
            <a:r>
              <a:rPr lang="ja-JP" altLang="en-US" dirty="0" smtClean="0"/>
              <a:t>ている</a:t>
            </a:r>
            <a:r>
              <a:rPr lang="ja-JP" altLang="ja-JP" dirty="0" smtClean="0"/>
              <a:t>。図書館</a:t>
            </a:r>
            <a:r>
              <a:rPr lang="ja-JP" altLang="ja-JP" dirty="0"/>
              <a:t>に併設されたカフェや、美しく並べられた各種のパンフレットも図書館を魅力的な空間にしている。</a:t>
            </a:r>
            <a:r>
              <a:rPr lang="en-US" altLang="ja-JP" dirty="0"/>
              <a:t/>
            </a:r>
            <a:br>
              <a:rPr lang="en-US" altLang="ja-JP" dirty="0"/>
            </a:b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図書館の中の北欧デザイン</a:t>
            </a:r>
            <a:endParaRPr kumimoji="1" lang="ja-JP" altLang="en-US" dirty="0"/>
          </a:p>
        </p:txBody>
      </p:sp>
      <p:sp>
        <p:nvSpPr>
          <p:cNvPr id="3" name="コンテンツ プレースホルダ 2"/>
          <p:cNvSpPr>
            <a:spLocks noGrp="1"/>
          </p:cNvSpPr>
          <p:nvPr>
            <p:ph idx="1"/>
          </p:nvPr>
        </p:nvSpPr>
        <p:spPr>
          <a:xfrm>
            <a:off x="457200" y="1600200"/>
            <a:ext cx="8229600" cy="4853136"/>
          </a:xfrm>
        </p:spPr>
        <p:txBody>
          <a:bodyPr>
            <a:normAutofit/>
          </a:bodyPr>
          <a:lstStyle/>
          <a:p>
            <a:pPr>
              <a:buNone/>
            </a:pPr>
            <a:r>
              <a:rPr lang="ja-JP" altLang="en-US" dirty="0" smtClean="0"/>
              <a:t>　</a:t>
            </a:r>
            <a:r>
              <a:rPr lang="ja-JP" altLang="ja-JP" dirty="0" smtClean="0"/>
              <a:t>北欧</a:t>
            </a:r>
            <a:r>
              <a:rPr lang="ja-JP" altLang="ja-JP" dirty="0"/>
              <a:t>の図書館が最もにぎわうのは秋から冬の間で、図書館は第二の居間の役割を果たしている</a:t>
            </a:r>
            <a:r>
              <a:rPr lang="ja-JP" altLang="ja-JP" dirty="0" smtClean="0"/>
              <a:t>。家</a:t>
            </a:r>
            <a:r>
              <a:rPr lang="ja-JP" altLang="ja-JP" dirty="0"/>
              <a:t>で落ち着いて楽しいときを</a:t>
            </a:r>
            <a:r>
              <a:rPr lang="ja-JP" altLang="ja-JP" dirty="0" smtClean="0"/>
              <a:t>過ご</a:t>
            </a:r>
            <a:r>
              <a:rPr lang="ja-JP" altLang="en-US" dirty="0"/>
              <a:t>せ</a:t>
            </a:r>
            <a:r>
              <a:rPr lang="ja-JP" altLang="en-US" dirty="0" smtClean="0"/>
              <a:t>るような空間をつくっている。</a:t>
            </a:r>
            <a:endParaRPr lang="en-US" altLang="ja-JP" dirty="0" smtClean="0"/>
          </a:p>
          <a:p>
            <a:pPr>
              <a:buNone/>
            </a:pPr>
            <a:r>
              <a:rPr lang="ja-JP" altLang="en-US" dirty="0"/>
              <a:t>　</a:t>
            </a:r>
            <a:r>
              <a:rPr lang="ja-JP" altLang="ja-JP" dirty="0" smtClean="0"/>
              <a:t>図書館</a:t>
            </a:r>
            <a:r>
              <a:rPr lang="ja-JP" altLang="ja-JP" dirty="0"/>
              <a:t>の</a:t>
            </a:r>
            <a:r>
              <a:rPr lang="ja-JP" altLang="ja-JP" dirty="0" smtClean="0"/>
              <a:t>バックヤードには</a:t>
            </a:r>
            <a:r>
              <a:rPr lang="ja-JP" altLang="en-US" dirty="0"/>
              <a:t>、</a:t>
            </a:r>
            <a:r>
              <a:rPr lang="ja-JP" altLang="ja-JP" dirty="0" smtClean="0"/>
              <a:t>居心地</a:t>
            </a:r>
            <a:r>
              <a:rPr lang="ja-JP" altLang="ja-JP" dirty="0"/>
              <a:t>のよいリビングとキッチンがある。スタッフがそうしたスペースに集う時間も大切にされて</a:t>
            </a:r>
            <a:r>
              <a:rPr lang="ja-JP" altLang="ja-JP" dirty="0" smtClean="0"/>
              <a:t>いる</a:t>
            </a:r>
            <a:r>
              <a:rPr lang="ja-JP" altLang="en-US" dirty="0" smtClean="0"/>
              <a:t>。</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4" name="テキスト プレースホルダ 3"/>
          <p:cNvSpPr>
            <a:spLocks noGrp="1"/>
          </p:cNvSpPr>
          <p:nvPr>
            <p:ph type="body" sz="half" idx="2"/>
          </p:nvPr>
        </p:nvSpPr>
        <p:spPr/>
        <p:txBody>
          <a:bodyPr/>
          <a:lstStyle/>
          <a:p>
            <a:endParaRPr kumimoji="1" lang="ja-JP" altLang="en-US"/>
          </a:p>
        </p:txBody>
      </p:sp>
      <p:pic>
        <p:nvPicPr>
          <p:cNvPr id="8194" name="Picture 2" descr="タンペレ図書館R0011950.jpg"/>
          <p:cNvPicPr>
            <a:picLocks noGrp="1" noChangeAspect="1" noChangeArrowheads="1"/>
          </p:cNvPicPr>
          <p:nvPr>
            <p:ph type="pic" idx="1"/>
          </p:nvPr>
        </p:nvPicPr>
        <p:blipFill>
          <a:blip r:embed="rId2" cstate="print"/>
          <a:srcRect/>
          <a:stretch>
            <a:fillRect/>
          </a:stretch>
        </p:blipFill>
        <p:spPr bwMode="auto">
          <a:xfrm>
            <a:off x="251520" y="260648"/>
            <a:ext cx="8568952" cy="633670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4" name="テキスト プレースホルダ 3"/>
          <p:cNvSpPr>
            <a:spLocks noGrp="1"/>
          </p:cNvSpPr>
          <p:nvPr>
            <p:ph type="body" sz="half" idx="2"/>
          </p:nvPr>
        </p:nvSpPr>
        <p:spPr/>
        <p:txBody>
          <a:bodyPr/>
          <a:lstStyle/>
          <a:p>
            <a:endParaRPr kumimoji="1" lang="ja-JP" altLang="en-US"/>
          </a:p>
        </p:txBody>
      </p:sp>
      <p:pic>
        <p:nvPicPr>
          <p:cNvPr id="2050" name="imgb" descr="A5BFA5F3A5DAA5ECBFDEBDF1B4DBR0011957"/>
          <p:cNvPicPr>
            <a:picLocks noGrp="1" noChangeAspect="1" noChangeArrowheads="1"/>
          </p:cNvPicPr>
          <p:nvPr>
            <p:ph type="pic" idx="1"/>
          </p:nvPr>
        </p:nvPicPr>
        <p:blipFill>
          <a:blip r:embed="rId2" cstate="print"/>
          <a:srcRect/>
          <a:stretch>
            <a:fillRect/>
          </a:stretch>
        </p:blipFill>
        <p:spPr bwMode="auto">
          <a:xfrm>
            <a:off x="395536" y="404664"/>
            <a:ext cx="8352928" cy="619268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多文化サービス</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fontScale="92500" lnSpcReduction="10000"/>
          </a:bodyPr>
          <a:lstStyle/>
          <a:p>
            <a:pPr>
              <a:buNone/>
            </a:pPr>
            <a:r>
              <a:rPr lang="ja-JP" altLang="ja-JP" dirty="0"/>
              <a:t>　北欧には多様な民族的、言語的、文化的背景を持つ住民が多く住んでおり</a:t>
            </a:r>
            <a:r>
              <a:rPr lang="ja-JP" altLang="ja-JP" dirty="0" smtClean="0"/>
              <a:t>、</a:t>
            </a:r>
            <a:r>
              <a:rPr lang="ja-JP" altLang="en-US" dirty="0" smtClean="0"/>
              <a:t>そういった</a:t>
            </a:r>
            <a:r>
              <a:rPr lang="ja-JP" altLang="ja-JP" dirty="0" smtClean="0"/>
              <a:t>住民</a:t>
            </a:r>
            <a:r>
              <a:rPr lang="ja-JP" altLang="ja-JP" dirty="0"/>
              <a:t>の図書館の利用率が近年増加</a:t>
            </a:r>
            <a:r>
              <a:rPr lang="ja-JP" altLang="ja-JP" dirty="0" smtClean="0"/>
              <a:t>して</a:t>
            </a:r>
            <a:r>
              <a:rPr lang="ja-JP" altLang="en-US" dirty="0"/>
              <a:t>いる</a:t>
            </a:r>
            <a:r>
              <a:rPr lang="ja-JP" altLang="ja-JP" dirty="0" smtClean="0"/>
              <a:t>。</a:t>
            </a:r>
            <a:r>
              <a:rPr lang="ja-JP" altLang="ja-JP" dirty="0"/>
              <a:t>そのため図書館では</a:t>
            </a:r>
            <a:r>
              <a:rPr lang="ja-JP" altLang="ja-JP" dirty="0" smtClean="0"/>
              <a:t>図書、</a:t>
            </a:r>
            <a:r>
              <a:rPr lang="en-US" altLang="ja-JP" dirty="0"/>
              <a:t>CD-ROM</a:t>
            </a:r>
            <a:r>
              <a:rPr lang="ja-JP" altLang="ja-JP" dirty="0" err="1"/>
              <a:t>、</a:t>
            </a:r>
            <a:r>
              <a:rPr lang="en-US" altLang="ja-JP" dirty="0"/>
              <a:t>DVD</a:t>
            </a:r>
            <a:r>
              <a:rPr lang="ja-JP" altLang="ja-JP" dirty="0"/>
              <a:t>など様々なメディアによる多言語資料の提供を通して</a:t>
            </a:r>
            <a:r>
              <a:rPr lang="ja-JP" altLang="ja-JP" dirty="0" smtClean="0"/>
              <a:t>、住民</a:t>
            </a:r>
            <a:r>
              <a:rPr lang="ja-JP" altLang="ja-JP" dirty="0"/>
              <a:t>へのサービスに努めている。全国レベルで多言語資料の収集・組織化・提供し、図書館職員への多文化図書館サービスの支援を専門に行なう多言語図書館センターも北欧各国に設置され、サービスのバックアップ体制が整って</a:t>
            </a:r>
            <a:r>
              <a:rPr lang="ja-JP" altLang="ja-JP" dirty="0" smtClean="0"/>
              <a:t>い</a:t>
            </a:r>
            <a:r>
              <a:rPr lang="ja-JP" altLang="en-US" dirty="0" smtClean="0"/>
              <a:t>る</a:t>
            </a:r>
            <a:r>
              <a:rPr lang="ja-JP" altLang="ja-JP" dirty="0" smtClean="0"/>
              <a:t>。</a:t>
            </a:r>
            <a:r>
              <a:rPr lang="en-US" altLang="ja-JP" dirty="0"/>
              <a:t/>
            </a:r>
            <a:br>
              <a:rPr lang="en-US" altLang="ja-JP" dirty="0"/>
            </a:b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多文化サービス</a:t>
            </a:r>
            <a:endParaRPr kumimoji="1" lang="ja-JP" altLang="en-US" dirty="0"/>
          </a:p>
        </p:txBody>
      </p:sp>
      <p:sp>
        <p:nvSpPr>
          <p:cNvPr id="3" name="コンテンツ プレースホルダ 2"/>
          <p:cNvSpPr>
            <a:spLocks noGrp="1"/>
          </p:cNvSpPr>
          <p:nvPr>
            <p:ph idx="1"/>
          </p:nvPr>
        </p:nvSpPr>
        <p:spPr>
          <a:xfrm>
            <a:off x="457200" y="1600200"/>
            <a:ext cx="8229600" cy="4853136"/>
          </a:xfrm>
        </p:spPr>
        <p:txBody>
          <a:bodyPr/>
          <a:lstStyle/>
          <a:p>
            <a:pPr>
              <a:buNone/>
            </a:pPr>
            <a:r>
              <a:rPr lang="ja-JP" altLang="en-US" dirty="0" smtClean="0"/>
              <a:t>　</a:t>
            </a:r>
            <a:r>
              <a:rPr lang="ja-JP" altLang="ja-JP" dirty="0" smtClean="0"/>
              <a:t>公共図書館は住民への基本的な生活情報へのアクセスの支援や、居住地の主要語の学習や生活に必要な文書の読み書きの支援も行なって</a:t>
            </a:r>
            <a:r>
              <a:rPr lang="ja-JP" altLang="en-US" dirty="0" smtClean="0"/>
              <a:t>いる</a:t>
            </a:r>
            <a:r>
              <a:rPr lang="ja-JP" altLang="ja-JP" dirty="0" smtClean="0"/>
              <a:t>。</a:t>
            </a:r>
            <a:endParaRPr lang="en-US" altLang="ja-JP" dirty="0" smtClean="0"/>
          </a:p>
          <a:p>
            <a:pPr>
              <a:buNone/>
            </a:pPr>
            <a:r>
              <a:rPr lang="ja-JP" altLang="en-US" dirty="0"/>
              <a:t>　</a:t>
            </a:r>
            <a:r>
              <a:rPr lang="ja-JP" altLang="ja-JP" dirty="0" smtClean="0"/>
              <a:t>また</a:t>
            </a:r>
            <a:r>
              <a:rPr lang="ja-JP" altLang="en-US" dirty="0" smtClean="0"/>
              <a:t>その他の住民</a:t>
            </a:r>
            <a:r>
              <a:rPr lang="ja-JP" altLang="ja-JP" dirty="0" smtClean="0"/>
              <a:t>に向けては、文化を理解するためのプログラムや展示会やワークショップが、開催されている。</a:t>
            </a:r>
            <a:r>
              <a:rPr lang="en-US" altLang="ja-JP" dirty="0" smtClean="0"/>
              <a:t/>
            </a:r>
            <a:br>
              <a:rPr lang="en-US" altLang="ja-JP" dirty="0" smtClean="0"/>
            </a:b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29</Words>
  <Application>Microsoft Office PowerPoint</Application>
  <PresentationFormat>画面に合わせる (4:3)</PresentationFormat>
  <Paragraphs>22</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Office テーマ</vt:lpstr>
      <vt:lpstr>北欧の図書館</vt:lpstr>
      <vt:lpstr>図書館員</vt:lpstr>
      <vt:lpstr>利用者</vt:lpstr>
      <vt:lpstr>コミュニティー情報センターとしての 公共図書館</vt:lpstr>
      <vt:lpstr>図書館の中の北欧デザイン</vt:lpstr>
      <vt:lpstr>スライド 6</vt:lpstr>
      <vt:lpstr>スライド 7</vt:lpstr>
      <vt:lpstr>多文化サービス</vt:lpstr>
      <vt:lpstr>多文化サービス</vt:lpstr>
      <vt:lpstr>北欧の図書館の悩み</vt:lpstr>
      <vt:lpstr>スライド 11</vt:lpstr>
      <vt:lpstr>スライド 12</vt:lpstr>
      <vt:lpstr>スライド 13</vt:lpstr>
      <vt:lpstr>スライド 14</vt:lpstr>
      <vt:lpstr>スライド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北欧の図書館</dc:title>
  <dc:creator>TOKAI</dc:creator>
  <cp:lastModifiedBy>TOKAI</cp:lastModifiedBy>
  <cp:revision>4</cp:revision>
  <dcterms:created xsi:type="dcterms:W3CDTF">2010-10-26T03:31:25Z</dcterms:created>
  <dcterms:modified xsi:type="dcterms:W3CDTF">2010-10-26T04:01:58Z</dcterms:modified>
</cp:coreProperties>
</file>