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34587" autoAdjust="0"/>
    <p:restoredTop sz="94700" autoAdjust="0"/>
  </p:normalViewPr>
  <p:slideViewPr>
    <p:cSldViewPr>
      <p:cViewPr varScale="1">
        <p:scale>
          <a:sx n="85" d="100"/>
          <a:sy n="85" d="100"/>
        </p:scale>
        <p:origin x="-120" y="-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DC2298-0B8E-47F5-B666-C0ABA0CAA26A}" type="datetimeFigureOut">
              <a:rPr kumimoji="1" lang="ja-JP" altLang="en-US" smtClean="0"/>
              <a:pPr/>
              <a:t>10.11.2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11F073-212A-4DE9-9211-1C64AA80F93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arthurkemp.com/wp-content/uploads/2008/12/tollund-man-and-reconstruction01.jpg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tverse.files.wordpress.com/2009/12/t058832a-1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v-blog.blog.so-net.ne.jp/2010-10-16-1" TargetMode="External"/><Relationship Id="rId3" Type="http://schemas.openxmlformats.org/officeDocument/2006/relationships/hyperlink" Target="http://listverse.com/2009/12/24/top-10-famous-mummified-bod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600" dirty="0" smtClean="0"/>
              <a:t>誕生日にトーロンマンを見たよ！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8AWK1145</a:t>
            </a:r>
            <a:r>
              <a:rPr kumimoji="1" lang="ja-JP" altLang="en-US" dirty="0" smtClean="0"/>
              <a:t>　阿部未空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トーロンマン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kumimoji="1" lang="ja-JP" altLang="en-US" b="1" dirty="0"/>
          </a:p>
        </p:txBody>
      </p:sp>
      <p:pic>
        <p:nvPicPr>
          <p:cNvPr id="15362" name="Picture 2" descr="T058832A-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3810000" cy="2543175"/>
          </a:xfrm>
          <a:prstGeom prst="rect">
            <a:avLst/>
          </a:prstGeom>
          <a:noFill/>
        </p:spPr>
      </p:pic>
      <p:pic>
        <p:nvPicPr>
          <p:cNvPr id="15364" name="Picture 4" descr="http://www.arthurkemp.com/wp-content/uploads/2008/12/tollund-man-and-reconstruction0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4077072"/>
            <a:ext cx="3514725" cy="1743076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4860032" y="170080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←　トーロンマン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5013176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400" dirty="0" smtClean="0"/>
              <a:t>頭部　→</a:t>
            </a:r>
            <a:endParaRPr kumimoji="1" lang="en-US" altLang="ja-JP" sz="2400" dirty="0" smtClean="0"/>
          </a:p>
          <a:p>
            <a:pPr algn="r"/>
            <a:r>
              <a:rPr kumimoji="1" lang="ja-JP" altLang="en-US" sz="2400" dirty="0" smtClean="0"/>
              <a:t>多分こんな人だったと思われます</a:t>
            </a: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57531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矢印コネクタ 9"/>
          <p:cNvCxnSpPr/>
          <p:nvPr/>
        </p:nvCxnSpPr>
        <p:spPr>
          <a:xfrm rot="10800000" flipV="1">
            <a:off x="2843808" y="2708920"/>
            <a:ext cx="3744416" cy="1152128"/>
          </a:xfrm>
          <a:prstGeom prst="straightConnector1">
            <a:avLst/>
          </a:prstGeom>
          <a:ln w="762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660232" y="220486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トーロン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8024" y="5949280"/>
            <a:ext cx="40324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※</a:t>
            </a:r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　みんなの味方、</a:t>
            </a:r>
            <a:r>
              <a:rPr kumimoji="1"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Google Earth</a:t>
            </a:r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だよ☆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55776" y="3717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●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488324" y="2811205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ここらへん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出会い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sz="2000" dirty="0" smtClean="0"/>
              <a:t>中学生のとき、学校の図書室で多分北欧の歴史関係の本を読んでいたときに、たまたま写真つきの記事を発見。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内容はもうあやふや（何しろ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～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年前の記憶ですし・・・）だが、「人身御供（ひとみごくう）として沼に沈められたと考えられる」的文章が書いてあった気がする。</a:t>
            </a:r>
            <a:endParaRPr lang="en-US" altLang="ja-JP" sz="2000" dirty="0" smtClean="0"/>
          </a:p>
          <a:p>
            <a:r>
              <a:rPr lang="ja-JP" altLang="en-US" sz="2000" dirty="0" smtClean="0"/>
              <a:t>そこから始まるあべの妄想ワールド。</a:t>
            </a:r>
            <a:endParaRPr lang="en-US" altLang="ja-JP" sz="2000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1115616" y="3645024"/>
            <a:ext cx="7056784" cy="2736304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生贄、だ、と・・・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？（胡散臭ぇー。</a:t>
            </a:r>
            <a:r>
              <a:rPr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´u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｀*）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accent3">
                    <a:lumMod val="75000"/>
                  </a:schemeClr>
                </a:solidFill>
              </a:rPr>
              <a:t>↓</a:t>
            </a:r>
            <a:endParaRPr lang="en-US" altLang="ja-JP" sz="1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神話ってこの頃からあったのか！？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オーディンに捧げられる供物は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絞首刑にしてさらに槍で突かれるっていうし・・・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accent3">
                    <a:lumMod val="75000"/>
                  </a:schemeClr>
                </a:solidFill>
              </a:rPr>
              <a:t>↓</a:t>
            </a:r>
            <a:endParaRPr lang="en-US" altLang="ja-JP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ja-JP" alt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って</a:t>
            </a:r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いうか、人身御供ってｗｗそんなもん信じてるとか。笑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b="1" dirty="0">
                <a:solidFill>
                  <a:schemeClr val="accent3">
                    <a:lumMod val="75000"/>
                  </a:schemeClr>
                </a:solidFill>
              </a:rPr>
              <a:t>↓</a:t>
            </a:r>
            <a:endParaRPr lang="en-US" altLang="ja-JP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いやいや、成立はしてなくても、</a:t>
            </a:r>
            <a:endParaRPr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この頃から何らかの伝説があったから生贄捧げたのかも・・・</a:t>
            </a:r>
            <a:endParaRPr lang="ja-JP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簡単</a:t>
            </a:r>
            <a:r>
              <a:rPr lang="ja-JP" altLang="en-US" dirty="0" smtClean="0"/>
              <a:t>にまとめてみた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61728"/>
          </a:xfrm>
        </p:spPr>
        <p:txBody>
          <a:bodyPr/>
          <a:lstStyle/>
          <a:p>
            <a:r>
              <a:rPr kumimoji="1" lang="ja-JP" altLang="en-US" dirty="0" smtClean="0"/>
              <a:t>死因は絞殺（吊るし首）。その後沼に沈められたと思われる。</a:t>
            </a:r>
            <a:endParaRPr lang="en-US" altLang="ja-JP" dirty="0" smtClean="0"/>
          </a:p>
          <a:p>
            <a:r>
              <a:rPr kumimoji="1" lang="ja-JP" altLang="en-US" dirty="0"/>
              <a:t>番組で</a:t>
            </a:r>
            <a:r>
              <a:rPr kumimoji="1" lang="ja-JP" altLang="en-US" dirty="0" smtClean="0"/>
              <a:t>は「供物として神に捧げられた」とある。</a:t>
            </a:r>
            <a:endParaRPr kumimoji="1" lang="en-US" altLang="ja-JP" dirty="0" smtClean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539552" y="4149080"/>
            <a:ext cx="8229600" cy="21602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この地域から出る全てのミイラが人身御供とは限らない。</a:t>
            </a:r>
            <a:endParaRPr lang="en-US" altLang="ja-JP" dirty="0" smtClean="0"/>
          </a:p>
          <a:p>
            <a:r>
              <a:rPr lang="ja-JP" altLang="en-US" dirty="0" smtClean="0"/>
              <a:t>ミイラになりやすい地域というだけであって、別の理由で殺された</a:t>
            </a:r>
            <a:r>
              <a:rPr lang="en-US" altLang="ja-JP" dirty="0" smtClean="0"/>
              <a:t>or</a:t>
            </a:r>
            <a:r>
              <a:rPr lang="ja-JP" altLang="en-US" dirty="0"/>
              <a:t>その辺</a:t>
            </a:r>
            <a:r>
              <a:rPr lang="ja-JP" altLang="en-US" dirty="0" smtClean="0"/>
              <a:t>に放置した死体でも、こうして発見される。</a:t>
            </a:r>
            <a:endParaRPr lang="en-US" altLang="ja-JP" dirty="0" smtClean="0"/>
          </a:p>
        </p:txBody>
      </p:sp>
      <p:sp>
        <p:nvSpPr>
          <p:cNvPr id="11" name="下矢印 10"/>
          <p:cNvSpPr/>
          <p:nvPr/>
        </p:nvSpPr>
        <p:spPr>
          <a:xfrm>
            <a:off x="3635896" y="3140968"/>
            <a:ext cx="1512168" cy="792088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000" dirty="0" smtClean="0"/>
              <a:t>トーロンマンにみられる北欧神話の関連性（個人的な判断による）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17912"/>
          </a:xfrm>
        </p:spPr>
        <p:txBody>
          <a:bodyPr/>
          <a:lstStyle/>
          <a:p>
            <a:r>
              <a:rPr kumimoji="1" lang="ja-JP" altLang="en-US" dirty="0" smtClean="0"/>
              <a:t>首吊りによる絞殺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1800" dirty="0" smtClean="0"/>
              <a:t>→</a:t>
            </a:r>
            <a:r>
              <a:rPr lang="ja-JP" altLang="en-US" sz="1800" dirty="0" smtClean="0">
                <a:solidFill>
                  <a:schemeClr val="accent3">
                    <a:lumMod val="75000"/>
                  </a:schemeClr>
                </a:solidFill>
              </a:rPr>
              <a:t>主神オーディンはルーン文字の秘密を得るために、ユグドラシル（世界樹）で首を吊り、自分を自分に捧げた。</a:t>
            </a:r>
            <a:endParaRPr lang="en-US" altLang="ja-JP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kumimoji="1" lang="ja-JP" altLang="en-US" sz="1800" dirty="0" smtClean="0">
                <a:solidFill>
                  <a:schemeClr val="bg1">
                    <a:lumMod val="50000"/>
                  </a:schemeClr>
                </a:solidFill>
              </a:rPr>
              <a:t>多分、オーディン自身が「全知全能の神」であるため</a:t>
            </a:r>
            <a:r>
              <a:rPr kumimoji="1" lang="en-US" altLang="ja-JP" sz="1800" dirty="0" smtClean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kumimoji="1" lang="ja-JP" altLang="en-US" sz="18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kumimoji="1" lang="en-US" altLang="ja-JP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ja-JP" altLang="en-US" sz="1800" dirty="0">
                <a:solidFill>
                  <a:schemeClr val="bg1">
                    <a:lumMod val="50000"/>
                  </a:schemeClr>
                </a:solidFill>
              </a:rPr>
              <a:t>それに</a:t>
            </a:r>
            <a:r>
              <a:rPr lang="ja-JP" altLang="en-US" sz="1800" dirty="0" smtClean="0">
                <a:solidFill>
                  <a:schemeClr val="bg1">
                    <a:lumMod val="50000"/>
                  </a:schemeClr>
                </a:solidFill>
              </a:rPr>
              <a:t>しても、なんというド</a:t>
            </a:r>
            <a:r>
              <a:rPr lang="en-US" altLang="ja-JP" sz="1800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  <a:endParaRPr kumimoji="1" lang="en-US" altLang="ja-JP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下</a:t>
            </a:r>
            <a:r>
              <a:rPr lang="ja-JP" altLang="en-US" dirty="0" smtClean="0"/>
              <a:t>を向いたまま投げ込まれた死体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→</a:t>
            </a:r>
            <a:r>
              <a:rPr kumimoji="1" lang="ja-JP" altLang="en-US" sz="1800" dirty="0" smtClean="0">
                <a:solidFill>
                  <a:schemeClr val="accent3">
                    <a:lumMod val="75000"/>
                  </a:schemeClr>
                </a:solidFill>
              </a:rPr>
              <a:t>豊穣の女神フレイヤに捧げる物は、下を向いた状態で投げ入れる</a:t>
            </a:r>
            <a:r>
              <a:rPr kumimoji="1" lang="en-US" altLang="ja-JP" sz="1800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  <a:r>
              <a:rPr lang="ja-JP" altLang="en-US" sz="1800" dirty="0">
                <a:solidFill>
                  <a:schemeClr val="accent3">
                    <a:lumMod val="75000"/>
                  </a:schemeClr>
                </a:solidFill>
              </a:rPr>
              <a:t>ら</a:t>
            </a:r>
            <a:r>
              <a:rPr lang="ja-JP" altLang="en-US" sz="1800" dirty="0" smtClean="0">
                <a:solidFill>
                  <a:schemeClr val="accent3">
                    <a:lumMod val="75000"/>
                  </a:schemeClr>
                </a:solidFill>
              </a:rPr>
              <a:t>しい。</a:t>
            </a:r>
            <a:endParaRPr kumimoji="1" lang="ja-JP" altLang="en-US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5445224"/>
            <a:ext cx="4560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あくまで可能性であるため、「そうなんです！」</a:t>
            </a:r>
            <a:endParaRPr kumimoji="1" lang="en-US" altLang="ja-JP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とは言い切れません・・・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^^</a:t>
            </a:r>
            <a:r>
              <a:rPr kumimoji="1" lang="en-US" altLang="ja-JP" dirty="0" smtClean="0">
                <a:solidFill>
                  <a:schemeClr val="bg1">
                    <a:lumMod val="75000"/>
                  </a:schemeClr>
                </a:solidFill>
              </a:rPr>
              <a:t>;)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435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sz="1800" b="1" dirty="0" smtClean="0">
                <a:solidFill>
                  <a:schemeClr val="accent3">
                    <a:lumMod val="75000"/>
                  </a:schemeClr>
                </a:solidFill>
              </a:rPr>
              <a:t>デンマークの湿地ミイラ「トーロンマン＆グラウバレマン」｜ミイラが暴く世界三大ミステリーツアー２</a:t>
            </a:r>
            <a:endParaRPr lang="en-US" altLang="ja-JP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：</a:t>
            </a:r>
            <a:r>
              <a:rPr lang="en-US" altLang="ja-JP" sz="2000" dirty="0" smtClean="0">
                <a:hlinkClick r:id="rId2"/>
              </a:rPr>
              <a:t>http://tv-blog.blog.so-net.ne.jp/2010-10-16-1</a:t>
            </a:r>
            <a:endParaRPr lang="en-US" altLang="ja-JP" sz="2000" dirty="0" smtClean="0"/>
          </a:p>
          <a:p>
            <a:r>
              <a:rPr lang="en-US" altLang="ja-JP" sz="2000" dirty="0" smtClean="0">
                <a:solidFill>
                  <a:schemeClr val="accent3">
                    <a:lumMod val="75000"/>
                  </a:schemeClr>
                </a:solidFill>
              </a:rPr>
              <a:t>Top10 Famous Mummified Bodies</a:t>
            </a:r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：</a:t>
            </a:r>
            <a:r>
              <a:rPr lang="en-US" altLang="ja-JP" sz="2000" dirty="0" smtClean="0">
                <a:hlinkClick r:id="rId3"/>
              </a:rPr>
              <a:t>http://listverse.com/2009/12/24/top-10-famous-mummified-bodies/</a:t>
            </a:r>
            <a:endParaRPr lang="en-US" altLang="ja-JP" sz="2000" dirty="0"/>
          </a:p>
          <a:p>
            <a:r>
              <a:rPr lang="en-US" altLang="ja-JP" sz="2000" dirty="0" smtClean="0">
                <a:solidFill>
                  <a:schemeClr val="accent3">
                    <a:lumMod val="75000"/>
                  </a:schemeClr>
                </a:solidFill>
              </a:rPr>
              <a:t>Wikipedia</a:t>
            </a:r>
            <a:r>
              <a:rPr lang="ja-JP" altLang="en-US" sz="2000" dirty="0">
                <a:solidFill>
                  <a:schemeClr val="accent3">
                    <a:lumMod val="75000"/>
                  </a:schemeClr>
                </a:solidFill>
              </a:rPr>
              <a:t>　</a:t>
            </a:r>
            <a:r>
              <a:rPr lang="en-US" altLang="ja-JP" sz="2000" dirty="0" smtClean="0">
                <a:solidFill>
                  <a:schemeClr val="accent3">
                    <a:lumMod val="75000"/>
                  </a:schemeClr>
                </a:solidFill>
              </a:rPr>
              <a:t>etc...</a:t>
            </a:r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253</TotalTime>
  <Words>480</Words>
  <Application>Microsoft Macintosh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アース</vt:lpstr>
      <vt:lpstr>誕生日にトーロンマンを見たよ！ </vt:lpstr>
      <vt:lpstr>トーロンマン</vt:lpstr>
      <vt:lpstr>スライド 3</vt:lpstr>
      <vt:lpstr>出会い</vt:lpstr>
      <vt:lpstr>簡単にまとめてみた</vt:lpstr>
      <vt:lpstr>トーロンマンにみられる北欧神話の関連性（個人的な判断による）</vt:lpstr>
      <vt:lpstr>参考資料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誕生日にトーロンマンを見たよ！ </dc:title>
  <dc:creator>TOKAI</dc:creator>
  <cp:lastModifiedBy>川崎 一彦</cp:lastModifiedBy>
  <cp:revision>15</cp:revision>
  <dcterms:created xsi:type="dcterms:W3CDTF">2010-11-02T06:43:07Z</dcterms:created>
  <dcterms:modified xsi:type="dcterms:W3CDTF">2010-11-02T08:44:40Z</dcterms:modified>
</cp:coreProperties>
</file>