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TOKAI" initials="p"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4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30D0449C-9A5A-4E76-8FD3-52209C47F672}" type="datetimeFigureOut">
              <a:rPr kumimoji="1" lang="ja-JP" altLang="en-US" smtClean="0"/>
              <a:pPr/>
              <a:t>10.11.9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11901DD8-E19F-40CF-89E2-403B32A73A0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901DD8-E19F-40CF-89E2-403B32A73A03}"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 name="フリーフォーム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5" name="フリーフォーム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9" name="タイトル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ja-JP" altLang="en-US" smtClean="0"/>
              <a:t>マスタ タイトルの書式設定</a:t>
            </a:r>
            <a:endParaRPr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6" name="日付プレースホルダ 29"/>
          <p:cNvSpPr>
            <a:spLocks noGrp="1"/>
          </p:cNvSpPr>
          <p:nvPr>
            <p:ph type="dt" sz="half" idx="10"/>
          </p:nvPr>
        </p:nvSpPr>
        <p:spPr/>
        <p:txBody>
          <a:bodyPr/>
          <a:lstStyle>
            <a:lvl1pPr>
              <a:defRPr/>
            </a:lvl1pPr>
          </a:lstStyle>
          <a:p>
            <a:pPr>
              <a:defRPr/>
            </a:pPr>
            <a:fld id="{015CE048-1AF6-4619-BA88-AE5FF90A54E6}" type="datetimeFigureOut">
              <a:rPr lang="ja-JP" altLang="en-US"/>
              <a:pPr>
                <a:defRPr/>
              </a:pPr>
              <a:t>10.11.9</a:t>
            </a:fld>
            <a:endParaRPr lang="ja-JP" altLang="en-US"/>
          </a:p>
        </p:txBody>
      </p:sp>
      <p:sp>
        <p:nvSpPr>
          <p:cNvPr id="7"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26"/>
          <p:cNvSpPr>
            <a:spLocks noGrp="1"/>
          </p:cNvSpPr>
          <p:nvPr>
            <p:ph type="sldNum" sz="quarter" idx="12"/>
          </p:nvPr>
        </p:nvSpPr>
        <p:spPr/>
        <p:txBody>
          <a:bodyPr/>
          <a:lstStyle>
            <a:lvl1pPr>
              <a:defRPr/>
            </a:lvl1pPr>
          </a:lstStyle>
          <a:p>
            <a:pPr>
              <a:defRPr/>
            </a:pPr>
            <a:fld id="{1CDFD392-FC0F-49AD-A1A8-69DA5D9405F8}"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89C524DC-8E7F-4A39-AE2A-3A4C6E1EE5BA}" type="datetimeFigureOut">
              <a:rPr lang="ja-JP" altLang="en-US"/>
              <a:pPr>
                <a:defRPr/>
              </a:pPr>
              <a:t>10.11.9</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2923AD2-6585-40C7-9DF6-1AD1C922C1E0}" type="slidenum">
              <a:rPr lang="ja-JP" altLang="en-US"/>
              <a:pPr>
                <a:defRPr/>
              </a:pPr>
              <a:t>‹#›</a:t>
            </a:fld>
            <a:endParaRPr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227CC7B-59E5-47C1-BD50-716984318C9D}" type="datetimeFigureOut">
              <a:rPr lang="ja-JP" altLang="en-US"/>
              <a:pPr>
                <a:defRPr/>
              </a:pPr>
              <a:t>10.11.9</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84B79B4-03A0-420A-A505-99191FF17801}" type="slidenum">
              <a:rPr lang="ja-JP" altLang="en-US"/>
              <a:pPr>
                <a:defRPr/>
              </a:pPr>
              <a:t>‹#›</a:t>
            </a:fld>
            <a:endParaRPr lang="ja-JP"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EB9C7FEF-812F-49CB-8848-AA2D2AB68024}" type="datetimeFigureOut">
              <a:rPr lang="ja-JP" altLang="en-US"/>
              <a:pPr>
                <a:defRPr/>
              </a:pPr>
              <a:t>10.11.9</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C6738039-C670-4A3A-9BFF-F4AA57233C03}" type="slidenum">
              <a:rPr lang="ja-JP" altLang="en-US"/>
              <a:pPr>
                <a:defRPr/>
              </a:pPr>
              <a:t>‹#›</a:t>
            </a:fld>
            <a:endParaRPr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4" name="フリーフォーム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5" name="フリーフォーム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6" name="日付プレースホルダ 3"/>
          <p:cNvSpPr>
            <a:spLocks noGrp="1"/>
          </p:cNvSpPr>
          <p:nvPr>
            <p:ph type="dt" sz="half" idx="10"/>
          </p:nvPr>
        </p:nvSpPr>
        <p:spPr/>
        <p:txBody>
          <a:bodyPr/>
          <a:lstStyle>
            <a:lvl1pPr>
              <a:defRPr/>
            </a:lvl1pPr>
          </a:lstStyle>
          <a:p>
            <a:pPr>
              <a:defRPr/>
            </a:pPr>
            <a:fld id="{A90C1772-E861-4ABA-8086-66477ADADF63}" type="datetimeFigureOut">
              <a:rPr lang="ja-JP" altLang="en-US"/>
              <a:pPr>
                <a:defRPr/>
              </a:pPr>
              <a:t>10.11.9</a:t>
            </a:fld>
            <a:endParaRPr lang="ja-JP" altLang="en-US"/>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a:lvl1pPr>
          </a:lstStyle>
          <a:p>
            <a:pPr>
              <a:defRPr/>
            </a:pPr>
            <a:fld id="{A5123B77-B356-4C77-80F7-8C8C6C195E9B}"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B7F63718-5846-4219-A3D3-ED5012E7759E}" type="datetimeFigureOut">
              <a:rPr lang="ja-JP" altLang="en-US"/>
              <a:pPr>
                <a:defRPr/>
              </a:pPr>
              <a:t>10.11.9</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93042401-FFC6-4A77-A53C-EFE2DBFF6A9F}" type="slidenum">
              <a:rPr lang="ja-JP" altLang="en-US"/>
              <a:pPr>
                <a:defRPr/>
              </a:pPr>
              <a:t>‹#›</a:t>
            </a:fld>
            <a:endParaRPr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defRPr/>
            </a:lvl1pPr>
          </a:lstStyle>
          <a:p>
            <a:pPr>
              <a:defRPr/>
            </a:pPr>
            <a:fld id="{8DD1C733-BC32-48CD-9AB8-04F327126180}" type="datetimeFigureOut">
              <a:rPr lang="ja-JP" altLang="en-US"/>
              <a:pPr>
                <a:defRPr/>
              </a:pPr>
              <a:t>10.11.9</a:t>
            </a:fld>
            <a:endParaRPr lang="ja-JP" altLang="en-US"/>
          </a:p>
        </p:txBody>
      </p:sp>
      <p:sp>
        <p:nvSpPr>
          <p:cNvPr id="8" name="フッター プレースホルダ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vl1pPr>
          </a:lstStyle>
          <a:p>
            <a:pPr>
              <a:defRPr/>
            </a:pPr>
            <a:fld id="{F3A23638-0522-40C9-AF52-60379FD4819B}" type="slidenum">
              <a:rPr lang="ja-JP" altLang="en-US"/>
              <a:pPr>
                <a:defRPr/>
              </a:pPr>
              <a:t>‹#›</a:t>
            </a:fld>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lstStyle>
            <a:lvl1pPr algn="l">
              <a:defRPr sz="4600"/>
            </a:lvl1pPr>
          </a:lstStyle>
          <a:p>
            <a:r>
              <a:rPr lang="ja-JP" altLang="en-US" smtClean="0"/>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3CC67D57-019D-4E1B-9E1D-6B4E9FF0B702}" type="datetimeFigureOut">
              <a:rPr lang="ja-JP" altLang="en-US"/>
              <a:pPr>
                <a:defRPr/>
              </a:pPr>
              <a:t>10.11.9</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22DE7968-EFA2-4EB4-9F7E-841139C95FEF}" type="slidenum">
              <a:rPr lang="ja-JP" altLang="en-US"/>
              <a:pPr>
                <a:defRPr/>
              </a:pPr>
              <a:t>‹#›</a:t>
            </a:fld>
            <a:endParaRPr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2758A34D-98B2-4677-BEDF-DA3D19DD70F2}" type="datetimeFigureOut">
              <a:rPr lang="ja-JP" altLang="en-US"/>
              <a:pPr>
                <a:defRPr/>
              </a:pPr>
              <a:t>10.11.9</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74DE4BC0-1C3C-43C4-BCCD-F6CBC472ABD5}" type="slidenum">
              <a:rPr lang="ja-JP" altLang="en-US"/>
              <a:pPr>
                <a:defRPr/>
              </a:pPr>
              <a:t>‹#›</a:t>
            </a:fld>
            <a:endParaRPr lang="ja-JP"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lstStyle>
          <a:p>
            <a:pPr>
              <a:defRPr/>
            </a:pPr>
            <a:fld id="{364772F7-4F68-40D7-8F38-B93210C2FBCF}" type="datetimeFigureOut">
              <a:rPr lang="ja-JP" altLang="en-US"/>
              <a:pPr>
                <a:defRPr/>
              </a:pPr>
              <a:t>10.11.9</a:t>
            </a:fld>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8156575" y="6421438"/>
            <a:ext cx="762000" cy="365125"/>
          </a:xfrm>
        </p:spPr>
        <p:txBody>
          <a:bodyPr/>
          <a:lstStyle>
            <a:lvl1pPr>
              <a:defRPr/>
            </a:lvl1pPr>
          </a:lstStyle>
          <a:p>
            <a:pPr>
              <a:defRPr/>
            </a:pPr>
            <a:fld id="{21592EF3-42F6-4BA0-848E-B4F38C210C60}" type="slidenum">
              <a:rPr lang="ja-JP" altLang="en-US"/>
              <a:pPr>
                <a:defRPr/>
              </a:pPr>
              <a:t>‹#›</a:t>
            </a:fld>
            <a:endParaRPr lang="ja-JP"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8F8BD59B-F2BD-4B17-856B-CDA9F892F221}" type="datetimeFigureOut">
              <a:rPr lang="ja-JP" altLang="en-US"/>
              <a:pPr>
                <a:defRPr/>
              </a:pPr>
              <a:t>10.11.9</a:t>
            </a:fld>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FE60E963-789E-411C-A45E-2D37FD27FC9C}" type="slidenum">
              <a:rPr lang="ja-JP" altLang="en-US"/>
              <a:pPr>
                <a:defRPr/>
              </a:pPr>
              <a:t>‹#›</a:t>
            </a:fld>
            <a:endParaRPr lang="ja-JP"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ja-JP" altLang="en-US" smtClean="0"/>
              <a:t>マスタ タイトルの書式設定</a:t>
            </a:r>
            <a:endParaRPr lang="en-US" smtClean="0"/>
          </a:p>
        </p:txBody>
      </p:sp>
      <p:sp>
        <p:nvSpPr>
          <p:cNvPr id="1029" name="テキスト プレースホルダ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0" name="日付プレースホルダ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1" sz="1000" smtClean="0">
                <a:solidFill>
                  <a:schemeClr val="tx2">
                    <a:shade val="50000"/>
                  </a:schemeClr>
                </a:solidFill>
                <a:latin typeface="+mn-lt"/>
                <a:ea typeface="+mn-ea"/>
              </a:defRPr>
            </a:lvl1pPr>
          </a:lstStyle>
          <a:p>
            <a:pPr>
              <a:defRPr/>
            </a:pPr>
            <a:fld id="{0F633F40-6D01-4AB9-A487-F596B051D3DE}" type="datetimeFigureOut">
              <a:rPr lang="ja-JP" altLang="en-US"/>
              <a:pPr>
                <a:defRPr/>
              </a:pPr>
              <a:t>10.11.9</a:t>
            </a:fld>
            <a:endParaRPr lang="ja-JP" altLang="en-US"/>
          </a:p>
        </p:txBody>
      </p:sp>
      <p:sp>
        <p:nvSpPr>
          <p:cNvPr id="22" name="フッター プレースホルダ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1" sz="1000">
                <a:solidFill>
                  <a:schemeClr val="tx2">
                    <a:shade val="50000"/>
                  </a:schemeClr>
                </a:solidFill>
                <a:latin typeface="+mn-lt"/>
                <a:ea typeface="+mn-ea"/>
              </a:defRPr>
            </a:lvl1pPr>
          </a:lstStyle>
          <a:p>
            <a:pPr>
              <a:defRPr/>
            </a:pPr>
            <a:endParaRPr lang="ja-JP" altLang="en-US"/>
          </a:p>
        </p:txBody>
      </p:sp>
      <p:sp>
        <p:nvSpPr>
          <p:cNvPr id="18" name="スライド番号プレースホルダ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1" sz="1000" smtClean="0">
                <a:solidFill>
                  <a:schemeClr val="tx2">
                    <a:shade val="50000"/>
                  </a:schemeClr>
                </a:solidFill>
                <a:latin typeface="+mn-lt"/>
                <a:ea typeface="+mn-ea"/>
              </a:defRPr>
            </a:lvl1pPr>
          </a:lstStyle>
          <a:p>
            <a:pPr>
              <a:defRPr/>
            </a:pPr>
            <a:fld id="{A8D9E6D3-8006-496F-8CD9-A081D0974A28}" type="slidenum">
              <a:rPr lang="ja-JP" altLang="en-US"/>
              <a:pPr>
                <a:defRPr/>
              </a:pPr>
              <a:t>‹#›</a:t>
            </a:fld>
            <a:endParaRPr lang="ja-JP" alt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ransition/>
  <p:txStyles>
    <p:titleStyle>
      <a:lvl1pPr algn="l" rtl="0" fontAlgn="base">
        <a:spcBef>
          <a:spcPct val="0"/>
        </a:spcBef>
        <a:spcAft>
          <a:spcPct val="0"/>
        </a:spcAft>
        <a:defRPr kumimoji="1" sz="4600" kern="1200">
          <a:solidFill>
            <a:schemeClr val="tx1"/>
          </a:solidFill>
          <a:latin typeface="+mj-lt"/>
          <a:ea typeface="+mj-ea"/>
          <a:cs typeface="+mj-cs"/>
        </a:defRPr>
      </a:lvl1pPr>
      <a:lvl2pPr algn="l" rtl="0" fontAlgn="base">
        <a:spcBef>
          <a:spcPct val="0"/>
        </a:spcBef>
        <a:spcAft>
          <a:spcPct val="0"/>
        </a:spcAft>
        <a:defRPr kumimoji="1" sz="4600">
          <a:solidFill>
            <a:schemeClr val="tx1"/>
          </a:solidFill>
          <a:latin typeface="Franklin Gothic Book" pitchFamily="34" charset="0"/>
          <a:ea typeface="ＭＳ Ｐゴシック" charset="-128"/>
        </a:defRPr>
      </a:lvl2pPr>
      <a:lvl3pPr algn="l" rtl="0" fontAlgn="base">
        <a:spcBef>
          <a:spcPct val="0"/>
        </a:spcBef>
        <a:spcAft>
          <a:spcPct val="0"/>
        </a:spcAft>
        <a:defRPr kumimoji="1" sz="4600">
          <a:solidFill>
            <a:schemeClr val="tx1"/>
          </a:solidFill>
          <a:latin typeface="Franklin Gothic Book" pitchFamily="34" charset="0"/>
          <a:ea typeface="ＭＳ Ｐゴシック" charset="-128"/>
        </a:defRPr>
      </a:lvl3pPr>
      <a:lvl4pPr algn="l" rtl="0" fontAlgn="base">
        <a:spcBef>
          <a:spcPct val="0"/>
        </a:spcBef>
        <a:spcAft>
          <a:spcPct val="0"/>
        </a:spcAft>
        <a:defRPr kumimoji="1" sz="4600">
          <a:solidFill>
            <a:schemeClr val="tx1"/>
          </a:solidFill>
          <a:latin typeface="Franklin Gothic Book" pitchFamily="34" charset="0"/>
          <a:ea typeface="ＭＳ Ｐゴシック" charset="-128"/>
        </a:defRPr>
      </a:lvl4pPr>
      <a:lvl5pPr algn="l" rtl="0" fontAlgn="base">
        <a:spcBef>
          <a:spcPct val="0"/>
        </a:spcBef>
        <a:spcAft>
          <a:spcPct val="0"/>
        </a:spcAft>
        <a:defRPr kumimoji="1" sz="4600">
          <a:solidFill>
            <a:schemeClr val="tx1"/>
          </a:solidFill>
          <a:latin typeface="Franklin Gothic Book" pitchFamily="34" charset="0"/>
          <a:ea typeface="ＭＳ Ｐゴシック" charset="-128"/>
        </a:defRPr>
      </a:lvl5pPr>
      <a:lvl6pPr marL="457200" algn="l" rtl="0" fontAlgn="base">
        <a:spcBef>
          <a:spcPct val="0"/>
        </a:spcBef>
        <a:spcAft>
          <a:spcPct val="0"/>
        </a:spcAft>
        <a:defRPr kumimoji="1" sz="4600">
          <a:solidFill>
            <a:schemeClr val="tx1"/>
          </a:solidFill>
          <a:latin typeface="Franklin Gothic Book" pitchFamily="34" charset="0"/>
          <a:ea typeface="ＭＳ Ｐゴシック" charset="-128"/>
        </a:defRPr>
      </a:lvl6pPr>
      <a:lvl7pPr marL="914400" algn="l" rtl="0" fontAlgn="base">
        <a:spcBef>
          <a:spcPct val="0"/>
        </a:spcBef>
        <a:spcAft>
          <a:spcPct val="0"/>
        </a:spcAft>
        <a:defRPr kumimoji="1" sz="4600">
          <a:solidFill>
            <a:schemeClr val="tx1"/>
          </a:solidFill>
          <a:latin typeface="Franklin Gothic Book" pitchFamily="34" charset="0"/>
          <a:ea typeface="ＭＳ Ｐゴシック" charset="-128"/>
        </a:defRPr>
      </a:lvl7pPr>
      <a:lvl8pPr marL="1371600" algn="l" rtl="0" fontAlgn="base">
        <a:spcBef>
          <a:spcPct val="0"/>
        </a:spcBef>
        <a:spcAft>
          <a:spcPct val="0"/>
        </a:spcAft>
        <a:defRPr kumimoji="1" sz="4600">
          <a:solidFill>
            <a:schemeClr val="tx1"/>
          </a:solidFill>
          <a:latin typeface="Franklin Gothic Book" pitchFamily="34" charset="0"/>
          <a:ea typeface="ＭＳ Ｐゴシック" charset="-128"/>
        </a:defRPr>
      </a:lvl8pPr>
      <a:lvl9pPr marL="1828800" algn="l" rtl="0" fontAlgn="base">
        <a:spcBef>
          <a:spcPct val="0"/>
        </a:spcBef>
        <a:spcAft>
          <a:spcPct val="0"/>
        </a:spcAft>
        <a:defRPr kumimoji="1" sz="4600">
          <a:solidFill>
            <a:schemeClr val="tx1"/>
          </a:solidFill>
          <a:latin typeface="Franklin Gothic Book" pitchFamily="34" charset="0"/>
          <a:ea typeface="ＭＳ Ｐゴシック" charset="-128"/>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kumimoji="1"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kumimoji="1"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kumimoji="1"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kea.com/jp/ja/catalog/categories/departments/childrens_ike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3429000"/>
            <a:ext cx="6480048" cy="2301240"/>
          </a:xfrm>
          <a:ln>
            <a:solidFill>
              <a:srgbClr val="FFFF00"/>
            </a:solidFill>
          </a:ln>
        </p:spPr>
        <p:txBody>
          <a:bodyPr>
            <a:normAutofit/>
          </a:bodyPr>
          <a:lstStyle/>
          <a:p>
            <a:pPr fontAlgn="auto">
              <a:spcAft>
                <a:spcPts val="0"/>
              </a:spcAft>
              <a:defRPr/>
            </a:pPr>
            <a:r>
              <a:rPr lang="ja-JP" altLang="en-US" dirty="0" smtClean="0"/>
              <a:t>イケアの働き方</a:t>
            </a:r>
            <a:r>
              <a:rPr altLang="ja-JP" dirty="0" smtClean="0"/>
              <a:t> </a:t>
            </a:r>
            <a:endParaRPr lang="ja-JP" altLang="en-US" dirty="0"/>
          </a:p>
        </p:txBody>
      </p:sp>
      <p:sp>
        <p:nvSpPr>
          <p:cNvPr id="7171" name="サブタイトル 2"/>
          <p:cNvSpPr>
            <a:spLocks noGrp="1"/>
          </p:cNvSpPr>
          <p:nvPr>
            <p:ph type="subTitle" idx="1"/>
          </p:nvPr>
        </p:nvSpPr>
        <p:spPr>
          <a:xfrm>
            <a:off x="433388" y="1544638"/>
            <a:ext cx="6480175" cy="1752600"/>
          </a:xfrm>
        </p:spPr>
        <p:txBody>
          <a:bodyPr/>
          <a:lstStyle/>
          <a:p>
            <a:pPr algn="l"/>
            <a:r>
              <a:rPr lang="en-US" altLang="ja-JP" sz="2400" dirty="0" smtClean="0">
                <a:solidFill>
                  <a:schemeClr val="bg1"/>
                </a:solidFill>
              </a:rPr>
              <a:t>11</a:t>
            </a:r>
            <a:r>
              <a:rPr lang="ja-JP" altLang="en-US" sz="2400" dirty="0" smtClean="0">
                <a:solidFill>
                  <a:schemeClr val="bg1"/>
                </a:solidFill>
              </a:rPr>
              <a:t>月９日　　７</a:t>
            </a:r>
            <a:r>
              <a:rPr lang="en-US" altLang="ja-JP" sz="2400" dirty="0" smtClean="0">
                <a:solidFill>
                  <a:schemeClr val="bg1"/>
                </a:solidFill>
              </a:rPr>
              <a:t>AWK1101  </a:t>
            </a:r>
            <a:r>
              <a:rPr lang="ja-JP" altLang="en-US" sz="2400" dirty="0" smtClean="0">
                <a:solidFill>
                  <a:schemeClr val="bg1"/>
                </a:solidFill>
              </a:rPr>
              <a:t>　秋山　優貴</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z="2800" smtClean="0"/>
              <a:t>コミュニュケーション＆インテリアデザイン部門</a:t>
            </a:r>
          </a:p>
        </p:txBody>
      </p:sp>
      <p:sp>
        <p:nvSpPr>
          <p:cNvPr id="8195" name="コンテンツ プレースホルダ 2"/>
          <p:cNvSpPr>
            <a:spLocks noGrp="1"/>
          </p:cNvSpPr>
          <p:nvPr>
            <p:ph idx="1"/>
          </p:nvPr>
        </p:nvSpPr>
        <p:spPr/>
        <p:txBody>
          <a:bodyPr/>
          <a:lstStyle/>
          <a:p>
            <a:r>
              <a:rPr lang="ja-JP" altLang="en-US" sz="2000" smtClean="0"/>
              <a:t>主な仕事はインスピレーションを与えること。各ストアには才能豊かなインテリアデザイナーのチームいる。すべてのルームセッティングや、ディスプレイを行う。お客様に商品の特徴を伝えイケアの商品がいかに生活をより快適にしてくれるかをアピールする。</a:t>
            </a:r>
            <a:endParaRPr lang="en-US" altLang="ja-JP" sz="2000" smtClean="0"/>
          </a:p>
          <a:p>
            <a:endParaRPr lang="en-US" altLang="ja-JP" sz="2000" smtClean="0"/>
          </a:p>
          <a:p>
            <a:endParaRPr lang="ja-JP" altLang="en-US" sz="2000" smtClean="0"/>
          </a:p>
        </p:txBody>
      </p:sp>
      <p:pic>
        <p:nvPicPr>
          <p:cNvPr id="8196" name="Picture 2" descr="C:\Users\7awk1101\Pictures\workarea_1.jpg"/>
          <p:cNvPicPr>
            <a:picLocks noChangeAspect="1" noChangeArrowheads="1"/>
          </p:cNvPicPr>
          <p:nvPr/>
        </p:nvPicPr>
        <p:blipFill>
          <a:blip r:embed="rId3" cstate="print"/>
          <a:srcRect/>
          <a:stretch>
            <a:fillRect/>
          </a:stretch>
        </p:blipFill>
        <p:spPr bwMode="auto">
          <a:xfrm>
            <a:off x="2460625" y="4005263"/>
            <a:ext cx="4619625" cy="18716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z="2400" smtClean="0"/>
              <a:t>デザイン＆商品開発部門</a:t>
            </a:r>
          </a:p>
        </p:txBody>
      </p:sp>
      <p:sp>
        <p:nvSpPr>
          <p:cNvPr id="9219" name="コンテンツ プレースホルダ 2"/>
          <p:cNvSpPr>
            <a:spLocks noGrp="1"/>
          </p:cNvSpPr>
          <p:nvPr>
            <p:ph idx="1"/>
          </p:nvPr>
        </p:nvSpPr>
        <p:spPr/>
        <p:txBody>
          <a:bodyPr/>
          <a:lstStyle/>
          <a:p>
            <a:r>
              <a:rPr lang="ja-JP" altLang="en-US" sz="2400" smtClean="0"/>
              <a:t>イケアのアイデンティティに合った売れる製品をつくるために、価格と品質、デザイン性と機能性、環境健康に焦点をあてています。チームのメンバーはどんな商品アイデアについても、原材料や製造機械のもっとも有効な使い方を吟味します。</a:t>
            </a:r>
            <a:endParaRPr lang="en-US" altLang="ja-JP" sz="2400" smtClean="0"/>
          </a:p>
          <a:p>
            <a:endParaRPr lang="en-US" altLang="ja-JP" sz="2400" smtClean="0"/>
          </a:p>
          <a:p>
            <a:endParaRPr lang="en-US" altLang="ja-JP" sz="2400" smtClean="0"/>
          </a:p>
          <a:p>
            <a:pPr>
              <a:buFont typeface="Wingdings 2" pitchFamily="18" charset="2"/>
              <a:buNone/>
            </a:pPr>
            <a:r>
              <a:rPr lang="ja-JP" altLang="en-US" sz="2400" smtClean="0"/>
              <a:t>　</a:t>
            </a:r>
            <a:r>
              <a:rPr lang="ja-JP" altLang="en-US" sz="2400" smtClean="0">
                <a:solidFill>
                  <a:srgbClr val="FFFF00"/>
                </a:solidFill>
              </a:rPr>
              <a:t>やりがい、よい製品を低価格でつくる事</a:t>
            </a:r>
            <a:endParaRPr lang="en-US" altLang="ja-JP" sz="2400" smtClean="0">
              <a:solidFill>
                <a:srgbClr val="FFFF00"/>
              </a:solidFill>
            </a:endParaRPr>
          </a:p>
        </p:txBody>
      </p:sp>
      <p:sp>
        <p:nvSpPr>
          <p:cNvPr id="5" name="下矢印 4"/>
          <p:cNvSpPr/>
          <p:nvPr/>
        </p:nvSpPr>
        <p:spPr>
          <a:xfrm>
            <a:off x="3419475" y="3573463"/>
            <a:ext cx="504825"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9221" name="Picture 2" descr="C:\Users\7awk1101\Pictures\0103469_PE249592_S2.jpg"/>
          <p:cNvPicPr>
            <a:picLocks noChangeAspect="1" noChangeArrowheads="1"/>
          </p:cNvPicPr>
          <p:nvPr/>
        </p:nvPicPr>
        <p:blipFill>
          <a:blip r:embed="rId2" cstate="print"/>
          <a:srcRect/>
          <a:stretch>
            <a:fillRect/>
          </a:stretch>
        </p:blipFill>
        <p:spPr bwMode="auto">
          <a:xfrm>
            <a:off x="4572000" y="5084763"/>
            <a:ext cx="1409700" cy="1122362"/>
          </a:xfrm>
          <a:prstGeom prst="rect">
            <a:avLst/>
          </a:prstGeom>
          <a:noFill/>
          <a:ln w="9525">
            <a:noFill/>
            <a:miter lim="800000"/>
            <a:headEnd/>
            <a:tailEnd/>
          </a:ln>
        </p:spPr>
      </p:pic>
      <p:pic>
        <p:nvPicPr>
          <p:cNvPr id="9222" name="Picture 3" descr="C:\Users\7awk1101\Pictures\0086249_PE214750_S2.jpg"/>
          <p:cNvPicPr>
            <a:picLocks noChangeAspect="1" noChangeArrowheads="1"/>
          </p:cNvPicPr>
          <p:nvPr/>
        </p:nvPicPr>
        <p:blipFill>
          <a:blip r:embed="rId3" cstate="print"/>
          <a:srcRect/>
          <a:stretch>
            <a:fillRect/>
          </a:stretch>
        </p:blipFill>
        <p:spPr bwMode="auto">
          <a:xfrm>
            <a:off x="3059113" y="4984750"/>
            <a:ext cx="1254125" cy="1254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z="2400" smtClean="0"/>
              <a:t>財務＆ビジネスナビゲーション部門</a:t>
            </a:r>
          </a:p>
        </p:txBody>
      </p:sp>
      <p:sp>
        <p:nvSpPr>
          <p:cNvPr id="10243" name="コンテンツ プレースホルダ 2"/>
          <p:cNvSpPr>
            <a:spLocks noGrp="1"/>
          </p:cNvSpPr>
          <p:nvPr>
            <p:ph idx="1"/>
          </p:nvPr>
        </p:nvSpPr>
        <p:spPr/>
        <p:txBody>
          <a:bodyPr/>
          <a:lstStyle/>
          <a:p>
            <a:r>
              <a:rPr lang="ja-JP" altLang="en-US" sz="2400" smtClean="0"/>
              <a:t>徹底性と組織性を兼ねそなえ、決断力のある進取的アプローチを併せ持ち、イケアのビジョンとビジネス理念を支える役割。財務部門は資金の調達・管理とフォローアップを担当します。経営陣に情報を提供し、法的側面をケアして、企業としての長期成長に向けて尽力している。</a:t>
            </a:r>
            <a:endParaRPr lang="en-US" altLang="ja-JP" sz="2400" smtClean="0"/>
          </a:p>
          <a:p>
            <a:endParaRPr lang="en-US" altLang="ja-JP" sz="2400" smtClean="0"/>
          </a:p>
          <a:p>
            <a:pPr>
              <a:buFont typeface="Wingdings 2" pitchFamily="18" charset="2"/>
              <a:buNone/>
            </a:pPr>
            <a:r>
              <a:rPr lang="ja-JP" altLang="en-US" sz="2400" smtClean="0"/>
              <a:t>　　　　　</a:t>
            </a:r>
            <a:endParaRPr lang="en-US" altLang="ja-JP" sz="2400" smtClean="0"/>
          </a:p>
          <a:p>
            <a:pPr>
              <a:buFont typeface="Wingdings 2" pitchFamily="18" charset="2"/>
              <a:buNone/>
            </a:pPr>
            <a:r>
              <a:rPr lang="ja-JP" altLang="en-US" sz="2400" smtClean="0"/>
              <a:t>　　　　　</a:t>
            </a:r>
            <a:r>
              <a:rPr lang="ja-JP" altLang="en-US" sz="2400" smtClean="0">
                <a:solidFill>
                  <a:srgbClr val="FFFF00"/>
                </a:solidFill>
              </a:rPr>
              <a:t>イケアの収益をあげる！！！</a:t>
            </a:r>
          </a:p>
        </p:txBody>
      </p:sp>
      <p:sp>
        <p:nvSpPr>
          <p:cNvPr id="4" name="下矢印 3"/>
          <p:cNvSpPr/>
          <p:nvPr/>
        </p:nvSpPr>
        <p:spPr>
          <a:xfrm>
            <a:off x="3851275" y="4005263"/>
            <a:ext cx="3603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z="2400" smtClean="0"/>
              <a:t>ヒューマンリ</a:t>
            </a:r>
            <a:r>
              <a:rPr lang="ja-JP" altLang="en-US" sz="2400" smtClean="0"/>
              <a:t>ソ</a:t>
            </a:r>
            <a:r>
              <a:rPr lang="ja-JP" altLang="en-US" sz="2400" smtClean="0"/>
              <a:t>ース</a:t>
            </a:r>
            <a:r>
              <a:rPr lang="ja-JP" altLang="en-US" sz="2400" smtClean="0"/>
              <a:t>（人事）部門</a:t>
            </a:r>
          </a:p>
        </p:txBody>
      </p:sp>
      <p:sp>
        <p:nvSpPr>
          <p:cNvPr id="11267" name="コンテンツ プレースホルダ 2"/>
          <p:cNvSpPr>
            <a:spLocks noGrp="1"/>
          </p:cNvSpPr>
          <p:nvPr>
            <p:ph idx="1"/>
          </p:nvPr>
        </p:nvSpPr>
        <p:spPr/>
        <p:txBody>
          <a:bodyPr/>
          <a:lstStyle/>
          <a:p>
            <a:r>
              <a:rPr lang="ja-JP" altLang="en-US" sz="2400" smtClean="0"/>
              <a:t>イケアは多くの人々にとり快適な毎日を提供するというイケアのビジョンを実現させる、前向きな人材を必要としている。</a:t>
            </a:r>
            <a:endParaRPr lang="en-US" altLang="ja-JP" sz="2400" smtClean="0"/>
          </a:p>
          <a:p>
            <a:endParaRPr lang="en-US" altLang="ja-JP" sz="2400" smtClean="0"/>
          </a:p>
          <a:p>
            <a:r>
              <a:rPr lang="ja-JP" altLang="en-US" sz="2400" smtClean="0"/>
              <a:t>ヒューマンリソースは、イケアの企業文化を守り、強化する責任を担っています。イケアの企業文化とは、全員がともに成長し、イケアのビジョン実現を可能にするための特別な価値感に基づいています。</a:t>
            </a:r>
          </a:p>
        </p:txBody>
      </p:sp>
      <p:pic>
        <p:nvPicPr>
          <p:cNvPr id="11268" name="Picture 2" descr="C:\Users\7awk1101\Pictures\ck_drawing_20102.jpg"/>
          <p:cNvPicPr>
            <a:picLocks noChangeAspect="1" noChangeArrowheads="1"/>
          </p:cNvPicPr>
          <p:nvPr/>
        </p:nvPicPr>
        <p:blipFill>
          <a:blip r:embed="rId2" cstate="print"/>
          <a:srcRect/>
          <a:stretch>
            <a:fillRect/>
          </a:stretch>
        </p:blipFill>
        <p:spPr bwMode="auto">
          <a:xfrm>
            <a:off x="4427538" y="4797425"/>
            <a:ext cx="1238250" cy="1095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t>参考文献</a:t>
            </a:r>
          </a:p>
        </p:txBody>
      </p:sp>
      <p:sp>
        <p:nvSpPr>
          <p:cNvPr id="12291" name="コンテンツ プレースホルダ 2"/>
          <p:cNvSpPr>
            <a:spLocks noGrp="1"/>
          </p:cNvSpPr>
          <p:nvPr>
            <p:ph idx="1"/>
          </p:nvPr>
        </p:nvSpPr>
        <p:spPr/>
        <p:txBody>
          <a:bodyPr/>
          <a:lstStyle/>
          <a:p>
            <a:r>
              <a:rPr lang="en-US" altLang="ja-JP" smtClean="0">
                <a:hlinkClick r:id="rId2"/>
              </a:rPr>
              <a:t>http://www.ikea.com/jp/ja/catalog/categories/departments/childrens_ikea/</a:t>
            </a:r>
            <a:endParaRPr lang="en-US" altLang="ja-JP" smtClean="0"/>
          </a:p>
          <a:p>
            <a:endParaRPr lang="en-US" altLang="ja-JP" smtClean="0"/>
          </a:p>
          <a:p>
            <a:r>
              <a:rPr lang="ja-JP" altLang="en-US" smtClean="0"/>
              <a:t>ＩＫＥＡ＆ニトリ覆面調査</a:t>
            </a:r>
            <a:endParaRPr lang="en-US" altLang="ja-JP" smtClean="0"/>
          </a:p>
          <a:p>
            <a:pPr>
              <a:buFont typeface="Wingdings 2" pitchFamily="18" charset="2"/>
              <a:buNone/>
            </a:pPr>
            <a:r>
              <a:rPr lang="ja-JP" altLang="en-US" sz="2400" smtClean="0"/>
              <a:t>発行人　伊藤敦　　発行所　晋遊社</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129</TotalTime>
  <Words>345</Words>
  <Application>Microsoft Macintosh PowerPoint</Application>
  <PresentationFormat>画面に合わせる (4:3)</PresentationFormat>
  <Paragraphs>24</Paragraphs>
  <Slides>6</Slides>
  <Notes>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テクノロジー</vt:lpstr>
      <vt:lpstr>イケアの働き方 </vt:lpstr>
      <vt:lpstr>コミュニュケーション＆インテリアデザイン部門</vt:lpstr>
      <vt:lpstr>デザイン＆商品開発部門</vt:lpstr>
      <vt:lpstr>財務＆ビジネスナビゲーション部門</vt:lpstr>
      <vt:lpstr>ヒューマンリソース（人事）部門</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イケアの働き方</dc:title>
  <dc:creator>TOKAI</dc:creator>
  <cp:lastModifiedBy>川崎 一彦</cp:lastModifiedBy>
  <cp:revision>17</cp:revision>
  <dcterms:created xsi:type="dcterms:W3CDTF">2010-11-09T05:33:40Z</dcterms:created>
  <dcterms:modified xsi:type="dcterms:W3CDTF">2010-11-09T05:41:51Z</dcterms:modified>
</cp:coreProperties>
</file>