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56" r:id="rId2"/>
    <p:sldId id="257" r:id="rId3"/>
    <p:sldId id="261" r:id="rId4"/>
    <p:sldId id="259" r:id="rId5"/>
    <p:sldId id="262" r:id="rId6"/>
    <p:sldId id="260"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96" y="-7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___1.xlsx"/></Relationships>
</file>

<file path=ppt/charts/chart1.xml><?xml version="1.0" encoding="utf-8"?>
<c:chartSpace xmlns:c="http://schemas.openxmlformats.org/drawingml/2006/chart" xmlns:a="http://schemas.openxmlformats.org/drawingml/2006/main" xmlns:r="http://schemas.openxmlformats.org/officeDocument/2006/relationships">
  <c:lang val="ja-JP"/>
  <c:chart>
    <c:autoTitleDeleted val="1"/>
    <c:plotArea>
      <c:layout/>
      <c:lineChart>
        <c:grouping val="standard"/>
        <c:ser>
          <c:idx val="0"/>
          <c:order val="0"/>
          <c:tx>
            <c:strRef>
              <c:f>Sheet1!$B$2</c:f>
              <c:strCache>
                <c:ptCount val="1"/>
                <c:pt idx="0">
                  <c:v>総人口</c:v>
                </c:pt>
              </c:strCache>
            </c:strRef>
          </c:tx>
          <c:marker>
            <c:symbol val="none"/>
          </c:marker>
          <c:cat>
            <c:strRef>
              <c:f>Sheet1!$A$3:$A$13</c:f>
              <c:strCache>
                <c:ptCount val="11"/>
                <c:pt idx="0">
                  <c:v>12年</c:v>
                </c:pt>
                <c:pt idx="1">
                  <c:v>13年</c:v>
                </c:pt>
                <c:pt idx="2">
                  <c:v>14年</c:v>
                </c:pt>
                <c:pt idx="3">
                  <c:v>15年</c:v>
                </c:pt>
                <c:pt idx="4">
                  <c:v>16年</c:v>
                </c:pt>
                <c:pt idx="5">
                  <c:v>17年</c:v>
                </c:pt>
                <c:pt idx="6">
                  <c:v>18年</c:v>
                </c:pt>
                <c:pt idx="7">
                  <c:v>19年</c:v>
                </c:pt>
                <c:pt idx="8">
                  <c:v>20年</c:v>
                </c:pt>
                <c:pt idx="9">
                  <c:v>21年</c:v>
                </c:pt>
                <c:pt idx="10">
                  <c:v>22年</c:v>
                </c:pt>
              </c:strCache>
            </c:strRef>
          </c:cat>
          <c:val>
            <c:numRef>
              <c:f>Sheet1!$B$3:$B$13</c:f>
              <c:numCache>
                <c:formatCode>#,##0</c:formatCode>
                <c:ptCount val="11"/>
                <c:pt idx="0">
                  <c:v>151715</c:v>
                </c:pt>
                <c:pt idx="1">
                  <c:v>149964</c:v>
                </c:pt>
                <c:pt idx="2">
                  <c:v>148410</c:v>
                </c:pt>
                <c:pt idx="3">
                  <c:v>146874</c:v>
                </c:pt>
                <c:pt idx="4">
                  <c:v>145160</c:v>
                </c:pt>
                <c:pt idx="5">
                  <c:v>143031</c:v>
                </c:pt>
                <c:pt idx="6">
                  <c:v>140885</c:v>
                </c:pt>
                <c:pt idx="7">
                  <c:v>138845</c:v>
                </c:pt>
                <c:pt idx="8">
                  <c:v>136780</c:v>
                </c:pt>
                <c:pt idx="9">
                  <c:v>134770</c:v>
                </c:pt>
                <c:pt idx="10">
                  <c:v>133073</c:v>
                </c:pt>
              </c:numCache>
            </c:numRef>
          </c:val>
        </c:ser>
        <c:ser>
          <c:idx val="1"/>
          <c:order val="1"/>
          <c:tx>
            <c:strRef>
              <c:f>Sheet1!$C$2</c:f>
              <c:strCache>
                <c:ptCount val="1"/>
                <c:pt idx="0">
                  <c:v>０～１４</c:v>
                </c:pt>
              </c:strCache>
            </c:strRef>
          </c:tx>
          <c:marker>
            <c:symbol val="none"/>
          </c:marker>
          <c:cat>
            <c:strRef>
              <c:f>Sheet1!$A$3:$A$13</c:f>
              <c:strCache>
                <c:ptCount val="11"/>
                <c:pt idx="0">
                  <c:v>12年</c:v>
                </c:pt>
                <c:pt idx="1">
                  <c:v>13年</c:v>
                </c:pt>
                <c:pt idx="2">
                  <c:v>14年</c:v>
                </c:pt>
                <c:pt idx="3">
                  <c:v>15年</c:v>
                </c:pt>
                <c:pt idx="4">
                  <c:v>16年</c:v>
                </c:pt>
                <c:pt idx="5">
                  <c:v>17年</c:v>
                </c:pt>
                <c:pt idx="6">
                  <c:v>18年</c:v>
                </c:pt>
                <c:pt idx="7">
                  <c:v>19年</c:v>
                </c:pt>
                <c:pt idx="8">
                  <c:v>20年</c:v>
                </c:pt>
                <c:pt idx="9">
                  <c:v>21年</c:v>
                </c:pt>
                <c:pt idx="10">
                  <c:v>22年</c:v>
                </c:pt>
              </c:strCache>
            </c:strRef>
          </c:cat>
          <c:val>
            <c:numRef>
              <c:f>Sheet1!$C$3:$C$13</c:f>
              <c:numCache>
                <c:formatCode>#,##0</c:formatCode>
                <c:ptCount val="11"/>
                <c:pt idx="0">
                  <c:v>17253</c:v>
                </c:pt>
                <c:pt idx="1">
                  <c:v>16710</c:v>
                </c:pt>
                <c:pt idx="2">
                  <c:v>16388</c:v>
                </c:pt>
                <c:pt idx="3">
                  <c:v>15964</c:v>
                </c:pt>
                <c:pt idx="4">
                  <c:v>15487</c:v>
                </c:pt>
                <c:pt idx="5">
                  <c:v>15077</c:v>
                </c:pt>
                <c:pt idx="6">
                  <c:v>14634</c:v>
                </c:pt>
                <c:pt idx="7">
                  <c:v>14279</c:v>
                </c:pt>
                <c:pt idx="8">
                  <c:v>13879</c:v>
                </c:pt>
                <c:pt idx="9">
                  <c:v>13444</c:v>
                </c:pt>
                <c:pt idx="10">
                  <c:v>13136</c:v>
                </c:pt>
              </c:numCache>
            </c:numRef>
          </c:val>
        </c:ser>
        <c:ser>
          <c:idx val="2"/>
          <c:order val="2"/>
          <c:tx>
            <c:strRef>
              <c:f>Sheet1!$D$2</c:f>
              <c:strCache>
                <c:ptCount val="1"/>
                <c:pt idx="0">
                  <c:v>１５～６４</c:v>
                </c:pt>
              </c:strCache>
            </c:strRef>
          </c:tx>
          <c:marker>
            <c:symbol val="none"/>
          </c:marker>
          <c:cat>
            <c:strRef>
              <c:f>Sheet1!$A$3:$A$13</c:f>
              <c:strCache>
                <c:ptCount val="11"/>
                <c:pt idx="0">
                  <c:v>12年</c:v>
                </c:pt>
                <c:pt idx="1">
                  <c:v>13年</c:v>
                </c:pt>
                <c:pt idx="2">
                  <c:v>14年</c:v>
                </c:pt>
                <c:pt idx="3">
                  <c:v>15年</c:v>
                </c:pt>
                <c:pt idx="4">
                  <c:v>16年</c:v>
                </c:pt>
                <c:pt idx="5">
                  <c:v>17年</c:v>
                </c:pt>
                <c:pt idx="6">
                  <c:v>18年</c:v>
                </c:pt>
                <c:pt idx="7">
                  <c:v>19年</c:v>
                </c:pt>
                <c:pt idx="8">
                  <c:v>20年</c:v>
                </c:pt>
                <c:pt idx="9">
                  <c:v>21年</c:v>
                </c:pt>
                <c:pt idx="10">
                  <c:v>22年</c:v>
                </c:pt>
              </c:strCache>
            </c:strRef>
          </c:cat>
          <c:val>
            <c:numRef>
              <c:f>Sheet1!$D$3:$D$13</c:f>
              <c:numCache>
                <c:formatCode>#,##0</c:formatCode>
                <c:ptCount val="11"/>
                <c:pt idx="0">
                  <c:v>99010</c:v>
                </c:pt>
                <c:pt idx="1">
                  <c:v>97039</c:v>
                </c:pt>
                <c:pt idx="2">
                  <c:v>95065</c:v>
                </c:pt>
                <c:pt idx="3">
                  <c:v>93196</c:v>
                </c:pt>
                <c:pt idx="4">
                  <c:v>91460</c:v>
                </c:pt>
                <c:pt idx="5">
                  <c:v>89168</c:v>
                </c:pt>
                <c:pt idx="6">
                  <c:v>86676</c:v>
                </c:pt>
                <c:pt idx="7">
                  <c:v>84347</c:v>
                </c:pt>
                <c:pt idx="8">
                  <c:v>82029</c:v>
                </c:pt>
                <c:pt idx="9">
                  <c:v>79902</c:v>
                </c:pt>
                <c:pt idx="10">
                  <c:v>78349</c:v>
                </c:pt>
              </c:numCache>
            </c:numRef>
          </c:val>
        </c:ser>
        <c:ser>
          <c:idx val="3"/>
          <c:order val="3"/>
          <c:tx>
            <c:strRef>
              <c:f>Sheet1!$E$2</c:f>
              <c:strCache>
                <c:ptCount val="1"/>
                <c:pt idx="0">
                  <c:v>６５～</c:v>
                </c:pt>
              </c:strCache>
            </c:strRef>
          </c:tx>
          <c:marker>
            <c:symbol val="none"/>
          </c:marker>
          <c:cat>
            <c:strRef>
              <c:f>Sheet1!$A$3:$A$13</c:f>
              <c:strCache>
                <c:ptCount val="11"/>
                <c:pt idx="0">
                  <c:v>12年</c:v>
                </c:pt>
                <c:pt idx="1">
                  <c:v>13年</c:v>
                </c:pt>
                <c:pt idx="2">
                  <c:v>14年</c:v>
                </c:pt>
                <c:pt idx="3">
                  <c:v>15年</c:v>
                </c:pt>
                <c:pt idx="4">
                  <c:v>16年</c:v>
                </c:pt>
                <c:pt idx="5">
                  <c:v>17年</c:v>
                </c:pt>
                <c:pt idx="6">
                  <c:v>18年</c:v>
                </c:pt>
                <c:pt idx="7">
                  <c:v>19年</c:v>
                </c:pt>
                <c:pt idx="8">
                  <c:v>20年</c:v>
                </c:pt>
                <c:pt idx="9">
                  <c:v>21年</c:v>
                </c:pt>
                <c:pt idx="10">
                  <c:v>22年</c:v>
                </c:pt>
              </c:strCache>
            </c:strRef>
          </c:cat>
          <c:val>
            <c:numRef>
              <c:f>Sheet1!$E$3:$E$13</c:f>
              <c:numCache>
                <c:formatCode>#,##0</c:formatCode>
                <c:ptCount val="11"/>
                <c:pt idx="0">
                  <c:v>35452</c:v>
                </c:pt>
                <c:pt idx="1">
                  <c:v>36215</c:v>
                </c:pt>
                <c:pt idx="2">
                  <c:v>36957</c:v>
                </c:pt>
                <c:pt idx="3">
                  <c:v>37714</c:v>
                </c:pt>
                <c:pt idx="4">
                  <c:v>38213</c:v>
                </c:pt>
                <c:pt idx="5">
                  <c:v>38786</c:v>
                </c:pt>
                <c:pt idx="6">
                  <c:v>39575</c:v>
                </c:pt>
                <c:pt idx="7">
                  <c:v>40219</c:v>
                </c:pt>
                <c:pt idx="8">
                  <c:v>40872</c:v>
                </c:pt>
                <c:pt idx="9">
                  <c:v>41424</c:v>
                </c:pt>
                <c:pt idx="10">
                  <c:v>41588</c:v>
                </c:pt>
              </c:numCache>
            </c:numRef>
          </c:val>
        </c:ser>
        <c:marker val="1"/>
        <c:axId val="28192128"/>
        <c:axId val="28206592"/>
      </c:lineChart>
      <c:catAx>
        <c:axId val="28192128"/>
        <c:scaling>
          <c:orientation val="minMax"/>
        </c:scaling>
        <c:axPos val="b"/>
        <c:tickLblPos val="nextTo"/>
        <c:crossAx val="28206592"/>
        <c:crosses val="autoZero"/>
        <c:auto val="1"/>
        <c:lblAlgn val="ctr"/>
        <c:lblOffset val="100"/>
      </c:catAx>
      <c:valAx>
        <c:axId val="28206592"/>
        <c:scaling>
          <c:orientation val="minMax"/>
        </c:scaling>
        <c:axPos val="l"/>
        <c:majorGridlines/>
        <c:numFmt formatCode="#,##0" sourceLinked="1"/>
        <c:tickLblPos val="nextTo"/>
        <c:crossAx val="28192128"/>
        <c:crosses val="autoZero"/>
        <c:crossBetween val="between"/>
      </c:valAx>
    </c:plotArea>
    <c:legend>
      <c:legendPos val="r"/>
      <c:layout/>
    </c:legend>
    <c:plotVisOnly val="1"/>
  </c:chart>
  <c:txPr>
    <a:bodyPr/>
    <a:lstStyle/>
    <a:p>
      <a:pPr>
        <a:defRPr sz="1800"/>
      </a:pPr>
      <a:endParaRPr lang="ja-JP"/>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7764621" y="1174097"/>
            <a:ext cx="2286000" cy="381000"/>
          </a:xfrm>
        </p:spPr>
        <p:txBody>
          <a:bodyPr/>
          <a:lstStyle/>
          <a:p>
            <a:fld id="{410D6101-48C3-4426-BFD9-877FF7115BF3}" type="datetimeFigureOut">
              <a:rPr kumimoji="1" lang="ja-JP" altLang="en-US" smtClean="0"/>
              <a:t>2010/11/9</a:t>
            </a:fld>
            <a:endParaRPr kumimoji="1" lang="ja-JP" altLang="en-US"/>
          </a:p>
        </p:txBody>
      </p:sp>
      <p:sp>
        <p:nvSpPr>
          <p:cNvPr id="17" name="フッター プレースホルダ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1325544" y="4928702"/>
            <a:ext cx="609600" cy="517524"/>
          </a:xfrm>
        </p:spPr>
        <p:txBody>
          <a:bodyPr/>
          <a:lstStyle/>
          <a:p>
            <a:fld id="{157611E8-725F-43D4-8634-9DA5BF86B8BE}" type="slidenum">
              <a:rPr kumimoji="1" lang="ja-JP" altLang="en-US" smtClean="0"/>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410D6101-48C3-4426-BFD9-877FF7115BF3}" type="datetimeFigureOut">
              <a:rPr kumimoji="1" lang="ja-JP" altLang="en-US" smtClean="0"/>
              <a:t>2010/11/9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57611E8-725F-43D4-8634-9DA5BF86B8BE}" type="slidenum">
              <a:rPr kumimoji="1" lang="ja-JP" altLang="en-US" smtClean="0"/>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410D6101-48C3-4426-BFD9-877FF7115BF3}" type="datetimeFigureOut">
              <a:rPr kumimoji="1" lang="ja-JP" altLang="en-US" smtClean="0"/>
              <a:t>2010/11/9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57611E8-725F-43D4-8634-9DA5BF86B8BE}" type="slidenum">
              <a:rPr kumimoji="1" lang="ja-JP" altLang="en-US" smtClean="0"/>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8" name="コンテンツ プレースホルダ 7"/>
          <p:cNvSpPr>
            <a:spLocks noGrp="1"/>
          </p:cNvSpPr>
          <p:nvPr>
            <p:ph sz="quarter" idx="1"/>
          </p:nvPr>
        </p:nvSpPr>
        <p:spPr>
          <a:xfrm>
            <a:off x="457200" y="1600200"/>
            <a:ext cx="7467600" cy="4873752"/>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4"/>
          </p:nvPr>
        </p:nvSpPr>
        <p:spPr/>
        <p:txBody>
          <a:bodyPr rtlCol="0"/>
          <a:lstStyle/>
          <a:p>
            <a:fld id="{410D6101-48C3-4426-BFD9-877FF7115BF3}" type="datetimeFigureOut">
              <a:rPr kumimoji="1" lang="ja-JP" altLang="en-US" smtClean="0"/>
              <a:t>2010/11/9</a:t>
            </a:fld>
            <a:endParaRPr kumimoji="1" lang="ja-JP" altLang="en-US"/>
          </a:p>
        </p:txBody>
      </p:sp>
      <p:sp>
        <p:nvSpPr>
          <p:cNvPr id="9" name="スライド番号プレースホルダ 8"/>
          <p:cNvSpPr>
            <a:spLocks noGrp="1"/>
          </p:cNvSpPr>
          <p:nvPr>
            <p:ph type="sldNum" sz="quarter" idx="15"/>
          </p:nvPr>
        </p:nvSpPr>
        <p:spPr/>
        <p:txBody>
          <a:bodyPr rtlCol="0"/>
          <a:lstStyle/>
          <a:p>
            <a:fld id="{157611E8-725F-43D4-8634-9DA5BF86B8BE}" type="slidenum">
              <a:rPr kumimoji="1" lang="ja-JP" altLang="en-US" smtClean="0"/>
              <a:t>&lt;#&gt;</a:t>
            </a:fld>
            <a:endParaRPr kumimoji="1" lang="ja-JP" altLang="en-US"/>
          </a:p>
        </p:txBody>
      </p:sp>
      <p:sp>
        <p:nvSpPr>
          <p:cNvPr id="10" name="フッター プレースホルダ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7763256" y="1170432"/>
            <a:ext cx="2286000" cy="381000"/>
          </a:xfrm>
        </p:spPr>
        <p:txBody>
          <a:bodyPr/>
          <a:lstStyle/>
          <a:p>
            <a:fld id="{410D6101-48C3-4426-BFD9-877FF7115BF3}" type="datetimeFigureOut">
              <a:rPr kumimoji="1" lang="ja-JP" altLang="en-US" smtClean="0"/>
              <a:t>2010/11/9</a:t>
            </a:fld>
            <a:endParaRPr kumimoji="1" lang="ja-JP" altLang="en-US"/>
          </a:p>
        </p:txBody>
      </p:sp>
      <p:sp>
        <p:nvSpPr>
          <p:cNvPr id="5" name="フッター プレースホルダ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340616" y="4928702"/>
            <a:ext cx="609600" cy="517524"/>
          </a:xfrm>
        </p:spPr>
        <p:txBody>
          <a:bodyPr/>
          <a:lstStyle/>
          <a:p>
            <a:fld id="{157611E8-725F-43D4-8634-9DA5BF86B8BE}" type="slidenum">
              <a:rPr kumimoji="1" lang="ja-JP" altLang="en-US" smtClean="0"/>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410D6101-48C3-4426-BFD9-877FF7115BF3}" type="datetimeFigureOut">
              <a:rPr kumimoji="1" lang="ja-JP" altLang="en-US" smtClean="0"/>
              <a:t>2010/11/9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57611E8-725F-43D4-8634-9DA5BF86B8BE}" type="slidenum">
              <a:rPr kumimoji="1" lang="ja-JP" altLang="en-US" smtClean="0"/>
              <a:t>&lt;#&gt;</a:t>
            </a:fld>
            <a:endParaRPr kumimoji="1" lang="ja-JP" altLang="en-US"/>
          </a:p>
        </p:txBody>
      </p:sp>
      <p:sp>
        <p:nvSpPr>
          <p:cNvPr id="9" name="コンテンツ プレースホルダ 8"/>
          <p:cNvSpPr>
            <a:spLocks noGrp="1"/>
          </p:cNvSpPr>
          <p:nvPr>
            <p:ph sz="quarter" idx="1"/>
          </p:nvPr>
        </p:nvSpPr>
        <p:spPr>
          <a:xfrm>
            <a:off x="457200"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270248"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410D6101-48C3-4426-BFD9-877FF7115BF3}" type="datetimeFigureOut">
              <a:rPr kumimoji="1" lang="ja-JP" altLang="en-US" smtClean="0"/>
              <a:t>2010/11/9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57611E8-725F-43D4-8634-9DA5BF86B8BE}" type="slidenum">
              <a:rPr kumimoji="1" lang="ja-JP" altLang="en-US" smtClean="0"/>
              <a:t>&lt;#&gt;</a:t>
            </a:fld>
            <a:endParaRPr kumimoji="1" lang="ja-JP" altLang="en-US"/>
          </a:p>
        </p:txBody>
      </p:sp>
      <p:sp>
        <p:nvSpPr>
          <p:cNvPr id="11" name="コンテンツ プレースホルダ 10"/>
          <p:cNvSpPr>
            <a:spLocks noGrp="1"/>
          </p:cNvSpPr>
          <p:nvPr>
            <p:ph sz="quarter" idx="2"/>
          </p:nvPr>
        </p:nvSpPr>
        <p:spPr>
          <a:xfrm>
            <a:off x="457200"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371975"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fld id="{410D6101-48C3-4426-BFD9-877FF7115BF3}" type="datetimeFigureOut">
              <a:rPr kumimoji="1" lang="ja-JP" altLang="en-US" smtClean="0"/>
              <a:t>2010/11/9</a:t>
            </a:fld>
            <a:endParaRPr kumimoji="1" lang="ja-JP" altLang="en-US"/>
          </a:p>
        </p:txBody>
      </p:sp>
      <p:sp>
        <p:nvSpPr>
          <p:cNvPr id="7" name="スライド番号プレースホルダ 6"/>
          <p:cNvSpPr>
            <a:spLocks noGrp="1"/>
          </p:cNvSpPr>
          <p:nvPr>
            <p:ph type="sldNum" sz="quarter" idx="11"/>
          </p:nvPr>
        </p:nvSpPr>
        <p:spPr/>
        <p:txBody>
          <a:bodyPr rtlCol="0"/>
          <a:lstStyle/>
          <a:p>
            <a:fld id="{157611E8-725F-43D4-8634-9DA5BF86B8BE}" type="slidenum">
              <a:rPr kumimoji="1" lang="ja-JP" altLang="en-US" smtClean="0"/>
              <a:t>&lt;#&gt;</a:t>
            </a:fld>
            <a:endParaRPr kumimoji="1" lang="ja-JP" altLang="en-US"/>
          </a:p>
        </p:txBody>
      </p:sp>
      <p:sp>
        <p:nvSpPr>
          <p:cNvPr id="8" name="フッター プレースホルダ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10D6101-48C3-4426-BFD9-877FF7115BF3}" type="datetimeFigureOut">
              <a:rPr kumimoji="1" lang="ja-JP" altLang="en-US" smtClean="0"/>
              <a:t>2010/11/9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57611E8-725F-43D4-8634-9DA5BF86B8BE}" type="slidenum">
              <a:rPr kumimoji="1" lang="ja-JP" altLang="en-US" smtClean="0"/>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304800" y="274320"/>
            <a:ext cx="5638800" cy="6327648"/>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fld id="{410D6101-48C3-4426-BFD9-877FF7115BF3}" type="datetimeFigureOut">
              <a:rPr kumimoji="1" lang="ja-JP" altLang="en-US" smtClean="0"/>
              <a:t>2010/11/9</a:t>
            </a:fld>
            <a:endParaRPr kumimoji="1" lang="ja-JP" altLang="en-US"/>
          </a:p>
        </p:txBody>
      </p:sp>
      <p:sp>
        <p:nvSpPr>
          <p:cNvPr id="22" name="スライド番号プレースホルダ 21"/>
          <p:cNvSpPr>
            <a:spLocks noGrp="1"/>
          </p:cNvSpPr>
          <p:nvPr>
            <p:ph type="sldNum" sz="quarter" idx="15"/>
          </p:nvPr>
        </p:nvSpPr>
        <p:spPr/>
        <p:txBody>
          <a:bodyPr rtlCol="0"/>
          <a:lstStyle/>
          <a:p>
            <a:fld id="{157611E8-725F-43D4-8634-9DA5BF86B8BE}" type="slidenum">
              <a:rPr kumimoji="1" lang="ja-JP" altLang="en-US" smtClean="0"/>
              <a:t>&lt;#&gt;</a:t>
            </a:fld>
            <a:endParaRPr kumimoji="1" lang="ja-JP" altLang="en-US"/>
          </a:p>
        </p:txBody>
      </p:sp>
      <p:sp>
        <p:nvSpPr>
          <p:cNvPr id="23" name="フッター プレースホルダ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fld id="{410D6101-48C3-4426-BFD9-877FF7115BF3}" type="datetimeFigureOut">
              <a:rPr kumimoji="1" lang="ja-JP" altLang="en-US" smtClean="0"/>
              <a:t>2010/11/9</a:t>
            </a:fld>
            <a:endParaRPr kumimoji="1" lang="ja-JP" altLang="en-US"/>
          </a:p>
        </p:txBody>
      </p:sp>
      <p:sp>
        <p:nvSpPr>
          <p:cNvPr id="18" name="スライド番号プレースホルダ 17"/>
          <p:cNvSpPr>
            <a:spLocks noGrp="1"/>
          </p:cNvSpPr>
          <p:nvPr>
            <p:ph type="sldNum" sz="quarter" idx="11"/>
          </p:nvPr>
        </p:nvSpPr>
        <p:spPr/>
        <p:txBody>
          <a:bodyPr rtlCol="0"/>
          <a:lstStyle/>
          <a:p>
            <a:fld id="{157611E8-725F-43D4-8634-9DA5BF86B8BE}" type="slidenum">
              <a:rPr kumimoji="1" lang="ja-JP" altLang="en-US" smtClean="0"/>
              <a:t>&lt;#&gt;</a:t>
            </a:fld>
            <a:endParaRPr kumimoji="1" lang="ja-JP" altLang="en-US"/>
          </a:p>
        </p:txBody>
      </p:sp>
      <p:sp>
        <p:nvSpPr>
          <p:cNvPr id="21" name="フッター プレースホルダ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10D6101-48C3-4426-BFD9-877FF7115BF3}" type="datetimeFigureOut">
              <a:rPr kumimoji="1" lang="ja-JP" altLang="en-US" smtClean="0"/>
              <a:t>2010/11/9</a:t>
            </a:fld>
            <a:endParaRPr kumimoji="1" lang="ja-JP" altLang="en-US"/>
          </a:p>
        </p:txBody>
      </p:sp>
      <p:sp>
        <p:nvSpPr>
          <p:cNvPr id="3" name="フッター プレースホル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57611E8-725F-43D4-8634-9DA5BF86B8BE}"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kantei.go.jp/jp/singi/tiikisaisei/kouhyou/040621/dai1/003toke.pdf" TargetMode="External"/><Relationship Id="rId2" Type="http://schemas.openxmlformats.org/officeDocument/2006/relationships/hyperlink" Target="http://www.city.otaru.hokkaido.j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23728" y="2708920"/>
            <a:ext cx="6172200" cy="1174282"/>
          </a:xfrm>
        </p:spPr>
        <p:txBody>
          <a:bodyPr>
            <a:normAutofit/>
          </a:bodyPr>
          <a:lstStyle/>
          <a:p>
            <a:r>
              <a:rPr kumimoji="1" lang="ja-JP" altLang="en-US" sz="4400" dirty="0" smtClean="0"/>
              <a:t>小樽活性化（１）</a:t>
            </a:r>
            <a:endParaRPr kumimoji="1" lang="ja-JP" altLang="en-US" sz="4400" dirty="0"/>
          </a:p>
        </p:txBody>
      </p:sp>
      <p:sp>
        <p:nvSpPr>
          <p:cNvPr id="3" name="サブタイトル 2"/>
          <p:cNvSpPr>
            <a:spLocks noGrp="1"/>
          </p:cNvSpPr>
          <p:nvPr>
            <p:ph type="subTitle" idx="1"/>
          </p:nvPr>
        </p:nvSpPr>
        <p:spPr>
          <a:xfrm>
            <a:off x="3995936" y="4149080"/>
            <a:ext cx="6172200" cy="1371600"/>
          </a:xfrm>
        </p:spPr>
        <p:txBody>
          <a:bodyPr>
            <a:normAutofit/>
          </a:bodyPr>
          <a:lstStyle/>
          <a:p>
            <a:r>
              <a:rPr kumimoji="1" lang="ja-JP" altLang="en-US" sz="2800" dirty="0" smtClean="0"/>
              <a:t>８</a:t>
            </a:r>
            <a:r>
              <a:rPr kumimoji="1" lang="en-US" altLang="ja-JP" sz="2800" dirty="0" smtClean="0"/>
              <a:t>AWK1162</a:t>
            </a:r>
            <a:r>
              <a:rPr kumimoji="1" lang="ja-JP" altLang="en-US" sz="2800" dirty="0" smtClean="0"/>
              <a:t>　　阿部愛里香</a:t>
            </a:r>
            <a:endParaRPr kumimoji="1" lang="ja-JP"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小樽市プロフィル</a:t>
            </a:r>
            <a:endParaRPr kumimoji="1" lang="ja-JP" altLang="en-US" dirty="0"/>
          </a:p>
        </p:txBody>
      </p:sp>
      <p:sp>
        <p:nvSpPr>
          <p:cNvPr id="3" name="コンテンツ プレースホルダ 2"/>
          <p:cNvSpPr>
            <a:spLocks noGrp="1"/>
          </p:cNvSpPr>
          <p:nvPr>
            <p:ph sz="quarter" idx="1"/>
          </p:nvPr>
        </p:nvSpPr>
        <p:spPr/>
        <p:txBody>
          <a:bodyPr/>
          <a:lstStyle/>
          <a:p>
            <a:r>
              <a:rPr lang="ja-JP" altLang="en-US" dirty="0" smtClean="0"/>
              <a:t>位置</a:t>
            </a:r>
            <a:endParaRPr lang="en-US" altLang="ja-JP" dirty="0" smtClean="0"/>
          </a:p>
          <a:p>
            <a:pPr>
              <a:buNone/>
            </a:pPr>
            <a:r>
              <a:rPr lang="en-US" altLang="zh-TW" dirty="0" smtClean="0"/>
              <a:t>	</a:t>
            </a:r>
            <a:r>
              <a:rPr lang="zh-TW" altLang="en-US" dirty="0" smtClean="0"/>
              <a:t>北緯</a:t>
            </a:r>
            <a:r>
              <a:rPr lang="en-US" altLang="zh-TW" dirty="0" smtClean="0"/>
              <a:t>43</a:t>
            </a:r>
            <a:r>
              <a:rPr lang="zh-TW" altLang="en-US" dirty="0" smtClean="0"/>
              <a:t>度</a:t>
            </a:r>
            <a:r>
              <a:rPr lang="en-US" altLang="zh-TW" dirty="0" smtClean="0"/>
              <a:t>11</a:t>
            </a:r>
            <a:r>
              <a:rPr lang="zh-TW" altLang="en-US" dirty="0" smtClean="0"/>
              <a:t>分</a:t>
            </a:r>
            <a:r>
              <a:rPr lang="en-US" altLang="zh-TW" dirty="0" smtClean="0"/>
              <a:t>27</a:t>
            </a:r>
            <a:r>
              <a:rPr lang="zh-TW" altLang="en-US" dirty="0" smtClean="0"/>
              <a:t>秒、東経</a:t>
            </a:r>
            <a:r>
              <a:rPr lang="en-US" altLang="zh-TW" dirty="0" smtClean="0"/>
              <a:t>140</a:t>
            </a:r>
            <a:r>
              <a:rPr lang="zh-TW" altLang="en-US" dirty="0" smtClean="0"/>
              <a:t>度</a:t>
            </a:r>
            <a:r>
              <a:rPr lang="en-US" altLang="zh-TW" dirty="0" smtClean="0"/>
              <a:t>59</a:t>
            </a:r>
            <a:r>
              <a:rPr lang="zh-TW" altLang="en-US" dirty="0" smtClean="0"/>
              <a:t>分</a:t>
            </a:r>
            <a:r>
              <a:rPr lang="en-US" altLang="zh-TW" dirty="0" smtClean="0"/>
              <a:t>40</a:t>
            </a:r>
            <a:r>
              <a:rPr lang="zh-TW" altLang="en-US" dirty="0" smtClean="0"/>
              <a:t>秒</a:t>
            </a:r>
            <a:endParaRPr lang="en-US" altLang="zh-TW" dirty="0" smtClean="0"/>
          </a:p>
          <a:p>
            <a:r>
              <a:rPr kumimoji="1" lang="ja-JP" altLang="en-US" dirty="0" smtClean="0"/>
              <a:t>面積</a:t>
            </a:r>
            <a:endParaRPr kumimoji="1" lang="en-US" altLang="ja-JP" dirty="0" smtClean="0"/>
          </a:p>
          <a:p>
            <a:pPr>
              <a:buNone/>
            </a:pPr>
            <a:r>
              <a:rPr lang="en-US" altLang="zh-TW" dirty="0" smtClean="0"/>
              <a:t>	243.30km</a:t>
            </a:r>
            <a:r>
              <a:rPr lang="en-US" altLang="zh-TW" baseline="30000" dirty="0" smtClean="0"/>
              <a:t>2</a:t>
            </a:r>
            <a:r>
              <a:rPr lang="zh-TW" altLang="en-US" baseline="30000" dirty="0" smtClean="0"/>
              <a:t>　　</a:t>
            </a:r>
            <a:r>
              <a:rPr lang="zh-TW" altLang="en-US" dirty="0" smtClean="0"/>
              <a:t>（平成</a:t>
            </a:r>
            <a:r>
              <a:rPr lang="en-US" altLang="zh-TW" dirty="0" smtClean="0"/>
              <a:t>21</a:t>
            </a:r>
            <a:r>
              <a:rPr lang="zh-TW" altLang="en-US" dirty="0" smtClean="0"/>
              <a:t>年</a:t>
            </a:r>
            <a:r>
              <a:rPr lang="en-US" altLang="zh-TW" dirty="0" smtClean="0"/>
              <a:t>10</a:t>
            </a:r>
            <a:r>
              <a:rPr lang="zh-TW" altLang="en-US" dirty="0" smtClean="0"/>
              <a:t>月</a:t>
            </a:r>
            <a:r>
              <a:rPr lang="en-US" altLang="zh-TW" dirty="0" smtClean="0"/>
              <a:t>1</a:t>
            </a:r>
            <a:r>
              <a:rPr lang="zh-TW" altLang="en-US" dirty="0" smtClean="0"/>
              <a:t>日現在</a:t>
            </a:r>
            <a:r>
              <a:rPr lang="zh-TW" altLang="en-US" dirty="0" smtClean="0"/>
              <a:t>）</a:t>
            </a:r>
            <a:endParaRPr lang="en-US" altLang="zh-TW" dirty="0" smtClean="0"/>
          </a:p>
          <a:p>
            <a:r>
              <a:rPr kumimoji="1" lang="ja-JP" altLang="en-US" dirty="0" smtClean="0"/>
              <a:t>人口</a:t>
            </a:r>
            <a:endParaRPr kumimoji="1" lang="en-US" altLang="ja-JP" dirty="0" smtClean="0"/>
          </a:p>
          <a:p>
            <a:pPr>
              <a:buNone/>
            </a:pPr>
            <a:r>
              <a:rPr lang="en-US" altLang="ja-JP" dirty="0" smtClean="0"/>
              <a:t>	</a:t>
            </a:r>
            <a:r>
              <a:rPr lang="en-US" altLang="ja-JP" dirty="0" smtClean="0"/>
              <a:t>133,073</a:t>
            </a:r>
            <a:r>
              <a:rPr lang="ja-JP" altLang="en-US" dirty="0" smtClean="0"/>
              <a:t>人（世帯数</a:t>
            </a:r>
            <a:r>
              <a:rPr lang="en-US" altLang="ja-JP" dirty="0" smtClean="0"/>
              <a:t>67,386</a:t>
            </a:r>
            <a:r>
              <a:rPr lang="ja-JP" altLang="en-US" dirty="0" smtClean="0"/>
              <a:t>）　平成</a:t>
            </a:r>
            <a:r>
              <a:rPr lang="en-US" altLang="ja-JP" dirty="0" smtClean="0"/>
              <a:t>22</a:t>
            </a:r>
            <a:r>
              <a:rPr lang="ja-JP" altLang="en-US" dirty="0" smtClean="0"/>
              <a:t>年</a:t>
            </a:r>
            <a:r>
              <a:rPr lang="en-US" altLang="ja-JP" dirty="0" smtClean="0"/>
              <a:t>10</a:t>
            </a:r>
            <a:r>
              <a:rPr lang="ja-JP" altLang="en-US" dirty="0" smtClean="0"/>
              <a:t>月末現在・住民基本</a:t>
            </a:r>
            <a:r>
              <a:rPr lang="ja-JP" altLang="en-US" dirty="0" smtClean="0"/>
              <a:t>台帳</a:t>
            </a:r>
            <a:endParaRPr lang="en-US" altLang="ja-JP" dirty="0" smtClean="0"/>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人口推移</a:t>
            </a:r>
            <a:endParaRPr kumimoji="1" lang="ja-JP" altLang="en-US" dirty="0"/>
          </a:p>
        </p:txBody>
      </p:sp>
      <p:graphicFrame>
        <p:nvGraphicFramePr>
          <p:cNvPr id="6" name="コンテンツ プレースホルダ 5"/>
          <p:cNvGraphicFramePr>
            <a:graphicFrameLocks noGrp="1"/>
          </p:cNvGraphicFramePr>
          <p:nvPr>
            <p:ph sz="quarter" idx="1"/>
          </p:nvPr>
        </p:nvGraphicFramePr>
        <p:xfrm>
          <a:off x="467544" y="1556792"/>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地域再生</a:t>
            </a:r>
            <a:endParaRPr kumimoji="1" lang="ja-JP" altLang="en-US" dirty="0"/>
          </a:p>
        </p:txBody>
      </p:sp>
      <p:pic>
        <p:nvPicPr>
          <p:cNvPr id="4" name="コンテンツ プレースホルダ 3" descr="tiikisaisei.gif"/>
          <p:cNvPicPr>
            <a:picLocks noGrp="1" noChangeAspect="1"/>
          </p:cNvPicPr>
          <p:nvPr>
            <p:ph sz="quarter" idx="1"/>
          </p:nvPr>
        </p:nvPicPr>
        <p:blipFill>
          <a:blip r:embed="rId2" cstate="print"/>
          <a:stretch>
            <a:fillRect/>
          </a:stretch>
        </p:blipFill>
        <p:spPr>
          <a:xfrm>
            <a:off x="457200" y="1987835"/>
            <a:ext cx="7467600" cy="4098354"/>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小樽グランプリ構想</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小樽市内の公道を利用した日本初めてのカーレースの開催計画。</a:t>
            </a:r>
            <a:endParaRPr kumimoji="1" lang="en-US" altLang="ja-JP" dirty="0" smtClean="0"/>
          </a:p>
          <a:p>
            <a:r>
              <a:rPr lang="ja-JP" altLang="en-US" dirty="0" smtClean="0"/>
              <a:t>このレースを北海道だけでなく日本の代表イベントに！</a:t>
            </a:r>
            <a:endParaRPr lang="en-US" altLang="ja-JP" dirty="0" smtClean="0"/>
          </a:p>
          <a:p>
            <a:r>
              <a:rPr kumimoji="1" lang="ja-JP" altLang="en-US" dirty="0" smtClean="0"/>
              <a:t>海外からの観光客や競技関係者の訪問により地域経済の活性化が期待できる！</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 2"/>
          <p:cNvSpPr>
            <a:spLocks noGrp="1"/>
          </p:cNvSpPr>
          <p:nvPr>
            <p:ph sz="quarter" idx="1"/>
          </p:nvPr>
        </p:nvSpPr>
        <p:spPr/>
        <p:txBody>
          <a:bodyPr/>
          <a:lstStyle/>
          <a:p>
            <a:r>
              <a:rPr lang="en-US" altLang="ja-JP" dirty="0" smtClean="0">
                <a:hlinkClick r:id="rId2"/>
              </a:rPr>
              <a:t>http</a:t>
            </a:r>
            <a:r>
              <a:rPr lang="en-US" altLang="ja-JP" dirty="0" smtClean="0">
                <a:hlinkClick r:id="rId2"/>
              </a:rPr>
              <a:t>://www.city.otaru.hokkaido.jp</a:t>
            </a:r>
            <a:r>
              <a:rPr lang="en-US" altLang="ja-JP" dirty="0" smtClean="0">
                <a:hlinkClick r:id="rId2"/>
              </a:rPr>
              <a:t>/</a:t>
            </a:r>
            <a:endParaRPr lang="en-US" altLang="ja-JP" dirty="0" smtClean="0"/>
          </a:p>
          <a:p>
            <a:r>
              <a:rPr lang="en-US" altLang="ja-JP" dirty="0" smtClean="0">
                <a:hlinkClick r:id="rId3"/>
              </a:rPr>
              <a:t>http://www.kantei.go.jp/jp/singi/tiikisaisei/kouhyou/040621/dai1/003toke.pdf</a:t>
            </a:r>
            <a:endParaRPr lang="en-US" altLang="ja-JP" dirty="0" smtClean="0"/>
          </a:p>
          <a:p>
            <a:endParaRPr kumimoji="1" lang="ja-JP"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105</TotalTime>
  <Words>73</Words>
  <Application>Microsoft Office PowerPoint</Application>
  <PresentationFormat>画面に合わせる (4:3)</PresentationFormat>
  <Paragraphs>18</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スパイス</vt:lpstr>
      <vt:lpstr>小樽活性化（１）</vt:lpstr>
      <vt:lpstr>小樽市プロフィル</vt:lpstr>
      <vt:lpstr>人口推移</vt:lpstr>
      <vt:lpstr>地域再生</vt:lpstr>
      <vt:lpstr>小樽グランプリ構想</vt:lpstr>
      <vt:lpstr>参考文献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TOKAI</dc:creator>
  <cp:lastModifiedBy>TOKAI</cp:lastModifiedBy>
  <cp:revision>11</cp:revision>
  <dcterms:created xsi:type="dcterms:W3CDTF">2010-11-09T04:03:05Z</dcterms:created>
  <dcterms:modified xsi:type="dcterms:W3CDTF">2010-11-09T05:48:13Z</dcterms:modified>
</cp:coreProperties>
</file>