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3" r:id="rId4"/>
    <p:sldId id="266" r:id="rId5"/>
    <p:sldId id="261" r:id="rId6"/>
    <p:sldId id="265" r:id="rId7"/>
    <p:sldId id="267" r:id="rId8"/>
    <p:sldId id="268" r:id="rId9"/>
    <p:sldId id="269" r:id="rId10"/>
    <p:sldId id="270"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chemeClr val="accent2">
                  <a:lumMod val="40000"/>
                  <a:lumOff val="60000"/>
                </a:schemeClr>
              </a:solidFill>
            </c:spPr>
          </c:dPt>
          <c:dPt>
            <c:idx val="1"/>
            <c:bubble3D val="0"/>
            <c:spPr>
              <a:solidFill>
                <a:schemeClr val="accent1">
                  <a:lumMod val="75000"/>
                </a:schemeClr>
              </a:solidFill>
            </c:spPr>
          </c:dPt>
          <c:dPt>
            <c:idx val="2"/>
            <c:bubble3D val="0"/>
            <c:spPr>
              <a:solidFill>
                <a:srgbClr val="FFC000"/>
              </a:solidFill>
            </c:spPr>
          </c:dPt>
          <c:dPt>
            <c:idx val="3"/>
            <c:bubble3D val="0"/>
            <c:spPr>
              <a:solidFill>
                <a:srgbClr val="92D050"/>
              </a:solidFill>
            </c:spPr>
          </c:dPt>
          <c:dPt>
            <c:idx val="4"/>
            <c:bubble3D val="0"/>
            <c:spPr>
              <a:solidFill>
                <a:srgbClr val="00B0F0"/>
              </a:solidFill>
            </c:spPr>
          </c:dPt>
          <c:dLbls>
            <c:dLbl>
              <c:idx val="0"/>
              <c:layout>
                <c:manualLayout>
                  <c:x val="-0.13249872840497798"/>
                  <c:y val="-0.19283387622149836"/>
                </c:manualLayout>
              </c:layout>
              <c:tx>
                <c:rich>
                  <a:bodyPr/>
                  <a:lstStyle/>
                  <a:p>
                    <a:r>
                      <a:rPr lang="en-US" altLang="en-US" dirty="0" smtClean="0"/>
                      <a:t>87%</a:t>
                    </a:r>
                    <a:endParaRPr lang="en-US" altLang="en-US" dirty="0"/>
                  </a:p>
                </c:rich>
              </c:tx>
              <c:dLblPos val="bestFit"/>
              <c:showLegendKey val="0"/>
              <c:showVal val="1"/>
              <c:showCatName val="0"/>
              <c:showSerName val="0"/>
              <c:showPercent val="1"/>
              <c:showBubbleSize val="0"/>
            </c:dLbl>
            <c:dLbl>
              <c:idx val="1"/>
              <c:layout>
                <c:manualLayout>
                  <c:x val="6.5469959917753826E-2"/>
                  <c:y val="0.13811074918566776"/>
                </c:manualLayout>
              </c:layout>
              <c:tx>
                <c:rich>
                  <a:bodyPr/>
                  <a:lstStyle/>
                  <a:p>
                    <a:r>
                      <a:rPr lang="en-US" altLang="en-US" dirty="0" smtClean="0"/>
                      <a:t>7%</a:t>
                    </a:r>
                    <a:endParaRPr lang="en-US" altLang="en-US" dirty="0"/>
                  </a:p>
                </c:rich>
              </c:tx>
              <c:dLblPos val="bestFit"/>
              <c:showLegendKey val="0"/>
              <c:showVal val="1"/>
              <c:showCatName val="0"/>
              <c:showSerName val="0"/>
              <c:showPercent val="1"/>
              <c:showBubbleSize val="0"/>
            </c:dLbl>
            <c:dLbl>
              <c:idx val="2"/>
              <c:layout>
                <c:manualLayout>
                  <c:x val="-0.1247046855576263"/>
                  <c:y val="1.0423452768729642E-2"/>
                </c:manualLayout>
              </c:layout>
              <c:tx>
                <c:rich>
                  <a:bodyPr/>
                  <a:lstStyle/>
                  <a:p>
                    <a:r>
                      <a:rPr lang="en-US" altLang="en-US" dirty="0" smtClean="0"/>
                      <a:t>3%</a:t>
                    </a:r>
                    <a:endParaRPr lang="en-US" altLang="en-US" dirty="0"/>
                  </a:p>
                </c:rich>
              </c:tx>
              <c:dLblPos val="bestFit"/>
              <c:showLegendKey val="0"/>
              <c:showVal val="1"/>
              <c:showCatName val="0"/>
              <c:showSerName val="0"/>
              <c:showPercent val="1"/>
              <c:showBubbleSize val="0"/>
            </c:dLbl>
            <c:dLbl>
              <c:idx val="3"/>
              <c:layout>
                <c:manualLayout>
                  <c:x val="-2.8058554250465925E-2"/>
                  <c:y val="0"/>
                </c:manualLayout>
              </c:layout>
              <c:dLblPos val="bestFit"/>
              <c:showLegendKey val="0"/>
              <c:showVal val="0"/>
              <c:showCatName val="0"/>
              <c:showSerName val="0"/>
              <c:showPercent val="1"/>
              <c:showBubbleSize val="0"/>
            </c:dLbl>
            <c:dLbl>
              <c:idx val="4"/>
              <c:layout>
                <c:manualLayout>
                  <c:x val="6.3911151348283499E-2"/>
                  <c:y val="5.2117263843648211E-3"/>
                </c:manualLayout>
              </c:layout>
              <c:dLblPos val="bestFit"/>
              <c:showLegendKey val="0"/>
              <c:showVal val="0"/>
              <c:showCatName val="0"/>
              <c:showSerName val="0"/>
              <c:showPercent val="1"/>
              <c:showBubbleSize val="0"/>
            </c:dLbl>
            <c:dLblPos val="outEnd"/>
            <c:showLegendKey val="0"/>
            <c:showVal val="0"/>
            <c:showCatName val="0"/>
            <c:showSerName val="0"/>
            <c:showPercent val="1"/>
            <c:showBubbleSize val="0"/>
            <c:showLeaderLines val="1"/>
          </c:dLbls>
          <c:cat>
            <c:strRef>
              <c:f>Sheet1!$A$2:$A$6</c:f>
              <c:strCache>
                <c:ptCount val="5"/>
                <c:pt idx="0">
                  <c:v>視覚</c:v>
                </c:pt>
                <c:pt idx="1">
                  <c:v>聴覚</c:v>
                </c:pt>
                <c:pt idx="2">
                  <c:v>嗅覚</c:v>
                </c:pt>
                <c:pt idx="3">
                  <c:v>味覚</c:v>
                </c:pt>
                <c:pt idx="4">
                  <c:v>触覚</c:v>
                </c:pt>
              </c:strCache>
            </c:strRef>
          </c:cat>
          <c:val>
            <c:numRef>
              <c:f>Sheet1!$B$2:$B$6</c:f>
              <c:numCache>
                <c:formatCode>General</c:formatCode>
                <c:ptCount val="5"/>
                <c:pt idx="0">
                  <c:v>87</c:v>
                </c:pt>
                <c:pt idx="1">
                  <c:v>7</c:v>
                </c:pt>
                <c:pt idx="2">
                  <c:v>3</c:v>
                </c:pt>
                <c:pt idx="3">
                  <c:v>1.2</c:v>
                </c:pt>
                <c:pt idx="4">
                  <c:v>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6103464630019857"/>
          <c:y val="0.28677524429967427"/>
          <c:w val="0.2296125022829795"/>
          <c:h val="0.65055374592833881"/>
        </c:manualLayout>
      </c:layout>
      <c:overlay val="0"/>
    </c:legend>
    <c:plotVisOnly val="1"/>
    <c:dispBlanksAs val="gap"/>
    <c:showDLblsOverMax val="0"/>
  </c:chart>
  <c:txPr>
    <a:bodyPr/>
    <a:lstStyle/>
    <a:p>
      <a:pPr>
        <a:defRPr sz="18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bwMode="auto">
          <a:xfrm rot="5400000">
            <a:off x="7764621" y="1174097"/>
            <a:ext cx="2286000" cy="381000"/>
          </a:xfrm>
        </p:spPr>
        <p:txBody>
          <a:bodyPr/>
          <a:lstStyle/>
          <a:p>
            <a:fld id="{B968FDB0-5041-42BD-9D0F-AC990CEA1867}" type="datetimeFigureOut">
              <a:rPr kumimoji="1" lang="ja-JP" altLang="en-US" smtClean="0"/>
              <a:t>2010/11/16</a:t>
            </a:fld>
            <a:endParaRPr kumimoji="1" lang="ja-JP" altLang="en-US"/>
          </a:p>
        </p:txBody>
      </p:sp>
      <p:sp>
        <p:nvSpPr>
          <p:cNvPr id="17" name="フッター プレースホルダー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ー 28"/>
          <p:cNvSpPr>
            <a:spLocks noGrp="1"/>
          </p:cNvSpPr>
          <p:nvPr>
            <p:ph type="sldNum" sz="quarter" idx="12"/>
          </p:nvPr>
        </p:nvSpPr>
        <p:spPr bwMode="auto">
          <a:xfrm>
            <a:off x="1325544" y="4928702"/>
            <a:ext cx="609600" cy="517524"/>
          </a:xfrm>
        </p:spPr>
        <p:txBody>
          <a:bodyPr/>
          <a:lstStyle/>
          <a:p>
            <a:fld id="{1B61DF61-DD05-44E6-8877-F3362FA7382C}"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B968FDB0-5041-42BD-9D0F-AC990CEA1867}" type="datetimeFigureOut">
              <a:rPr kumimoji="1" lang="ja-JP" altLang="en-US" smtClean="0"/>
              <a:t>2010/11/16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61DF61-DD05-44E6-8877-F3362FA7382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B968FDB0-5041-42BD-9D0F-AC990CEA1867}" type="datetimeFigureOut">
              <a:rPr kumimoji="1" lang="ja-JP" altLang="en-US" smtClean="0"/>
              <a:t>2010/11/16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61DF61-DD05-44E6-8877-F3362FA7382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8" name="コンテンツ プレースホルダー 7"/>
          <p:cNvSpPr>
            <a:spLocks noGrp="1"/>
          </p:cNvSpPr>
          <p:nvPr>
            <p:ph sz="quarter" idx="1"/>
          </p:nvPr>
        </p:nvSpPr>
        <p:spPr>
          <a:xfrm>
            <a:off x="457200" y="1600200"/>
            <a:ext cx="7467600" cy="4873752"/>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4"/>
          </p:nvPr>
        </p:nvSpPr>
        <p:spPr/>
        <p:txBody>
          <a:bodyPr rtlCol="0"/>
          <a:lstStyle/>
          <a:p>
            <a:fld id="{B968FDB0-5041-42BD-9D0F-AC990CEA1867}" type="datetimeFigureOut">
              <a:rPr kumimoji="1" lang="ja-JP" altLang="en-US" smtClean="0"/>
              <a:t>2010/11/16</a:t>
            </a:fld>
            <a:endParaRPr kumimoji="1" lang="ja-JP" altLang="en-US"/>
          </a:p>
        </p:txBody>
      </p:sp>
      <p:sp>
        <p:nvSpPr>
          <p:cNvPr id="9" name="スライド番号プレースホルダー 8"/>
          <p:cNvSpPr>
            <a:spLocks noGrp="1"/>
          </p:cNvSpPr>
          <p:nvPr>
            <p:ph type="sldNum" sz="quarter" idx="15"/>
          </p:nvPr>
        </p:nvSpPr>
        <p:spPr/>
        <p:txBody>
          <a:bodyPr rtlCol="0"/>
          <a:lstStyle/>
          <a:p>
            <a:fld id="{1B61DF61-DD05-44E6-8877-F3362FA7382C}" type="slidenum">
              <a:rPr kumimoji="1" lang="ja-JP" altLang="en-US" smtClean="0"/>
              <a:t>‹#›</a:t>
            </a:fld>
            <a:endParaRPr kumimoji="1" lang="ja-JP" altLang="en-US"/>
          </a:p>
        </p:txBody>
      </p:sp>
      <p:sp>
        <p:nvSpPr>
          <p:cNvPr id="10" name="フッター プレースホルダー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bwMode="auto">
          <a:xfrm rot="5400000">
            <a:off x="7763256" y="1170432"/>
            <a:ext cx="2286000" cy="381000"/>
          </a:xfrm>
        </p:spPr>
        <p:txBody>
          <a:bodyPr/>
          <a:lstStyle/>
          <a:p>
            <a:fld id="{B968FDB0-5041-42BD-9D0F-AC990CEA1867}" type="datetimeFigureOut">
              <a:rPr kumimoji="1" lang="ja-JP" altLang="en-US" smtClean="0"/>
              <a:t>2010/11/16</a:t>
            </a:fld>
            <a:endParaRPr kumimoji="1" lang="ja-JP" altLang="en-US"/>
          </a:p>
        </p:txBody>
      </p:sp>
      <p:sp>
        <p:nvSpPr>
          <p:cNvPr id="5" name="フッター プレースホルダー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ー 5"/>
          <p:cNvSpPr>
            <a:spLocks noGrp="1"/>
          </p:cNvSpPr>
          <p:nvPr>
            <p:ph type="sldNum" sz="quarter" idx="12"/>
          </p:nvPr>
        </p:nvSpPr>
        <p:spPr bwMode="auto">
          <a:xfrm>
            <a:off x="1340616" y="4928702"/>
            <a:ext cx="609600" cy="517524"/>
          </a:xfrm>
        </p:spPr>
        <p:txBody>
          <a:bodyPr/>
          <a:lstStyle/>
          <a:p>
            <a:fld id="{1B61DF61-DD05-44E6-8877-F3362FA7382C}"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B968FDB0-5041-42BD-9D0F-AC990CEA1867}" type="datetimeFigureOut">
              <a:rPr kumimoji="1" lang="ja-JP" altLang="en-US" smtClean="0"/>
              <a:t>2010/11/16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61DF61-DD05-44E6-8877-F3362FA7382C}"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270248" y="1600200"/>
            <a:ext cx="3657600" cy="4572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マスター タイトルの書式設定</a:t>
            </a:r>
            <a:endParaRPr kumimoji="0" lang="en-US"/>
          </a:p>
        </p:txBody>
      </p:sp>
      <p:sp>
        <p:nvSpPr>
          <p:cNvPr id="7" name="日付プレースホルダー 6"/>
          <p:cNvSpPr>
            <a:spLocks noGrp="1"/>
          </p:cNvSpPr>
          <p:nvPr>
            <p:ph type="dt" sz="half" idx="10"/>
          </p:nvPr>
        </p:nvSpPr>
        <p:spPr/>
        <p:txBody>
          <a:bodyPr/>
          <a:lstStyle/>
          <a:p>
            <a:fld id="{B968FDB0-5041-42BD-9D0F-AC990CEA1867}" type="datetimeFigureOut">
              <a:rPr kumimoji="1" lang="ja-JP" altLang="en-US" smtClean="0"/>
              <a:t>2010/11/16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61DF61-DD05-44E6-8877-F3362FA7382C}"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371975" y="2362200"/>
            <a:ext cx="3657600" cy="38862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ー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
        <p:nvSpPr>
          <p:cNvPr id="14" name="テキスト プレースホルダー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6" name="日付プレースホルダー 5"/>
          <p:cNvSpPr>
            <a:spLocks noGrp="1"/>
          </p:cNvSpPr>
          <p:nvPr>
            <p:ph type="dt" sz="half" idx="10"/>
          </p:nvPr>
        </p:nvSpPr>
        <p:spPr/>
        <p:txBody>
          <a:bodyPr rtlCol="0"/>
          <a:lstStyle/>
          <a:p>
            <a:fld id="{B968FDB0-5041-42BD-9D0F-AC990CEA1867}" type="datetimeFigureOut">
              <a:rPr kumimoji="1" lang="ja-JP" altLang="en-US" smtClean="0"/>
              <a:t>2010/11/16</a:t>
            </a:fld>
            <a:endParaRPr kumimoji="1" lang="ja-JP" altLang="en-US"/>
          </a:p>
        </p:txBody>
      </p:sp>
      <p:sp>
        <p:nvSpPr>
          <p:cNvPr id="7" name="スライド番号プレースホルダー 6"/>
          <p:cNvSpPr>
            <a:spLocks noGrp="1"/>
          </p:cNvSpPr>
          <p:nvPr>
            <p:ph type="sldNum" sz="quarter" idx="11"/>
          </p:nvPr>
        </p:nvSpPr>
        <p:spPr/>
        <p:txBody>
          <a:bodyPr rtlCol="0"/>
          <a:lstStyle/>
          <a:p>
            <a:fld id="{1B61DF61-DD05-44E6-8877-F3362FA7382C}" type="slidenum">
              <a:rPr kumimoji="1" lang="ja-JP" altLang="en-US" smtClean="0"/>
              <a:t>‹#›</a:t>
            </a:fld>
            <a:endParaRPr kumimoji="1" lang="ja-JP" altLang="en-US"/>
          </a:p>
        </p:txBody>
      </p:sp>
      <p:sp>
        <p:nvSpPr>
          <p:cNvPr id="8" name="フッター プレースホルダー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68FDB0-5041-42BD-9D0F-AC990CEA1867}" type="datetimeFigureOut">
              <a:rPr kumimoji="1" lang="ja-JP" altLang="en-US" smtClean="0"/>
              <a:t>2010/11/16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61DF61-DD05-44E6-8877-F3362FA7382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ー 17"/>
          <p:cNvSpPr>
            <a:spLocks noGrp="1"/>
          </p:cNvSpPr>
          <p:nvPr>
            <p:ph sz="quarter" idx="1"/>
          </p:nvPr>
        </p:nvSpPr>
        <p:spPr>
          <a:xfrm>
            <a:off x="304800" y="274320"/>
            <a:ext cx="5638800" cy="6327648"/>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ー 20"/>
          <p:cNvSpPr>
            <a:spLocks noGrp="1"/>
          </p:cNvSpPr>
          <p:nvPr>
            <p:ph type="dt" sz="half" idx="14"/>
          </p:nvPr>
        </p:nvSpPr>
        <p:spPr/>
        <p:txBody>
          <a:bodyPr rtlCol="0"/>
          <a:lstStyle/>
          <a:p>
            <a:fld id="{B968FDB0-5041-42BD-9D0F-AC990CEA1867}" type="datetimeFigureOut">
              <a:rPr kumimoji="1" lang="ja-JP" altLang="en-US" smtClean="0"/>
              <a:t>2010/11/16</a:t>
            </a:fld>
            <a:endParaRPr kumimoji="1" lang="ja-JP" altLang="en-US"/>
          </a:p>
        </p:txBody>
      </p:sp>
      <p:sp>
        <p:nvSpPr>
          <p:cNvPr id="22" name="スライド番号プレースホルダー 21"/>
          <p:cNvSpPr>
            <a:spLocks noGrp="1"/>
          </p:cNvSpPr>
          <p:nvPr>
            <p:ph type="sldNum" sz="quarter" idx="15"/>
          </p:nvPr>
        </p:nvSpPr>
        <p:spPr/>
        <p:txBody>
          <a:bodyPr rtlCol="0"/>
          <a:lstStyle/>
          <a:p>
            <a:fld id="{1B61DF61-DD05-44E6-8877-F3362FA7382C}" type="slidenum">
              <a:rPr kumimoji="1" lang="ja-JP" altLang="en-US" smtClean="0"/>
              <a:t>‹#›</a:t>
            </a:fld>
            <a:endParaRPr kumimoji="1" lang="ja-JP" altLang="en-US"/>
          </a:p>
        </p:txBody>
      </p:sp>
      <p:sp>
        <p:nvSpPr>
          <p:cNvPr id="23" name="フッター プレースホルダー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ー 16"/>
          <p:cNvSpPr>
            <a:spLocks noGrp="1"/>
          </p:cNvSpPr>
          <p:nvPr>
            <p:ph type="dt" sz="half" idx="10"/>
          </p:nvPr>
        </p:nvSpPr>
        <p:spPr/>
        <p:txBody>
          <a:bodyPr rtlCol="0"/>
          <a:lstStyle/>
          <a:p>
            <a:fld id="{B968FDB0-5041-42BD-9D0F-AC990CEA1867}" type="datetimeFigureOut">
              <a:rPr kumimoji="1" lang="ja-JP" altLang="en-US" smtClean="0"/>
              <a:t>2010/11/16</a:t>
            </a:fld>
            <a:endParaRPr kumimoji="1" lang="ja-JP" altLang="en-US"/>
          </a:p>
        </p:txBody>
      </p:sp>
      <p:sp>
        <p:nvSpPr>
          <p:cNvPr id="18" name="スライド番号プレースホルダー 17"/>
          <p:cNvSpPr>
            <a:spLocks noGrp="1"/>
          </p:cNvSpPr>
          <p:nvPr>
            <p:ph type="sldNum" sz="quarter" idx="11"/>
          </p:nvPr>
        </p:nvSpPr>
        <p:spPr/>
        <p:txBody>
          <a:bodyPr rtlCol="0"/>
          <a:lstStyle/>
          <a:p>
            <a:fld id="{1B61DF61-DD05-44E6-8877-F3362FA7382C}" type="slidenum">
              <a:rPr kumimoji="1" lang="ja-JP" altLang="en-US" smtClean="0"/>
              <a:t>‹#›</a:t>
            </a:fld>
            <a:endParaRPr kumimoji="1" lang="ja-JP" altLang="en-US"/>
          </a:p>
        </p:txBody>
      </p:sp>
      <p:sp>
        <p:nvSpPr>
          <p:cNvPr id="21" name="フッター プレースホルダー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968FDB0-5041-42BD-9D0F-AC990CEA1867}" type="datetimeFigureOut">
              <a:rPr kumimoji="1" lang="ja-JP" altLang="en-US" smtClean="0"/>
              <a:t>2010/11/16</a:t>
            </a:fld>
            <a:endParaRPr kumimoji="1" lang="ja-JP" altLang="en-US"/>
          </a:p>
        </p:txBody>
      </p:sp>
      <p:sp>
        <p:nvSpPr>
          <p:cNvPr id="3" name="フッター プレースホルダー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ー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61DF61-DD05-44E6-8877-F3362FA7382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ja.wikipedia.org/wiki/%E5%97%85%E8%A6%9A" TargetMode="External"/><Relationship Id="rId3" Type="http://schemas.openxmlformats.org/officeDocument/2006/relationships/hyperlink" Target="http://ja.wikipedia.org/wiki/%E6%84%9F%E8%A6%9A" TargetMode="External"/><Relationship Id="rId7" Type="http://schemas.openxmlformats.org/officeDocument/2006/relationships/hyperlink" Target="http://ja.wikipedia.org/wiki/%E5%91%B3%E8%A6%9A" TargetMode="External"/><Relationship Id="rId2" Type="http://schemas.openxmlformats.org/officeDocument/2006/relationships/hyperlink" Target="http://ja.wikipedia.org/wiki/%E3%83%92%E3%83%88" TargetMode="External"/><Relationship Id="rId1" Type="http://schemas.openxmlformats.org/officeDocument/2006/relationships/slideLayout" Target="../slideLayouts/slideLayout2.xml"/><Relationship Id="rId6" Type="http://schemas.openxmlformats.org/officeDocument/2006/relationships/hyperlink" Target="http://ja.wikipedia.org/wiki/%E8%A7%A6%E8%A6%9A" TargetMode="External"/><Relationship Id="rId5" Type="http://schemas.openxmlformats.org/officeDocument/2006/relationships/hyperlink" Target="http://ja.wikipedia.org/wiki/%E8%81%B4%E8%A6%9A" TargetMode="External"/><Relationship Id="rId4" Type="http://schemas.openxmlformats.org/officeDocument/2006/relationships/hyperlink" Target="http://ja.wikipedia.org/wiki/%E8%A6%96%E8%A6%9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7584" y="548680"/>
            <a:ext cx="7772400" cy="2088232"/>
          </a:xfrm>
        </p:spPr>
        <p:txBody>
          <a:bodyPr>
            <a:normAutofit/>
          </a:bodyPr>
          <a:lstStyle/>
          <a:p>
            <a:r>
              <a:rPr kumimoji="1" lang="ja-JP" altLang="en-US" sz="5400" dirty="0" smtClean="0"/>
              <a:t>　五感を使って</a:t>
            </a:r>
            <a:endParaRPr kumimoji="1" lang="ja-JP" altLang="en-US" sz="5400" dirty="0"/>
          </a:p>
        </p:txBody>
      </p:sp>
      <p:sp>
        <p:nvSpPr>
          <p:cNvPr id="3" name="サブタイトル 2"/>
          <p:cNvSpPr>
            <a:spLocks noGrp="1"/>
          </p:cNvSpPr>
          <p:nvPr>
            <p:ph type="subTitle" idx="1"/>
          </p:nvPr>
        </p:nvSpPr>
        <p:spPr>
          <a:xfrm>
            <a:off x="1371600" y="4293096"/>
            <a:ext cx="6400800" cy="1345704"/>
          </a:xfrm>
        </p:spPr>
        <p:txBody>
          <a:bodyPr/>
          <a:lstStyle/>
          <a:p>
            <a:r>
              <a:rPr kumimoji="1" lang="ja-JP" altLang="en-US" dirty="0" smtClean="0"/>
              <a:t>　</a:t>
            </a:r>
            <a:r>
              <a:rPr kumimoji="1" lang="en-US" altLang="ja-JP" sz="3200" dirty="0" smtClean="0"/>
              <a:t>8awk1124 </a:t>
            </a:r>
            <a:r>
              <a:rPr kumimoji="1" lang="ja-JP" altLang="en-US" sz="3200" dirty="0" smtClean="0"/>
              <a:t>　四阿　菜々子</a:t>
            </a:r>
            <a:endParaRPr kumimoji="1" lang="ja-JP" altLang="en-US" sz="3200" dirty="0"/>
          </a:p>
        </p:txBody>
      </p:sp>
    </p:spTree>
    <p:extLst>
      <p:ext uri="{BB962C8B-B14F-4D97-AF65-F5344CB8AC3E}">
        <p14:creationId xmlns:p14="http://schemas.microsoft.com/office/powerpoint/2010/main" val="2757088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1052736"/>
            <a:ext cx="7467600" cy="850106"/>
          </a:xfrm>
        </p:spPr>
        <p:txBody>
          <a:bodyPr>
            <a:noAutofit/>
          </a:bodyPr>
          <a:lstStyle/>
          <a:p>
            <a:r>
              <a:rPr kumimoji="1" lang="ja-JP" altLang="en-US" sz="5400" dirty="0" smtClean="0"/>
              <a:t>　　　</a:t>
            </a:r>
            <a:r>
              <a:rPr kumimoji="1" lang="en-US" altLang="ja-JP" sz="5400" dirty="0" smtClean="0"/>
              <a:t/>
            </a:r>
            <a:br>
              <a:rPr kumimoji="1" lang="en-US" altLang="ja-JP" sz="5400" dirty="0" smtClean="0"/>
            </a:br>
            <a:r>
              <a:rPr kumimoji="1" lang="ja-JP" altLang="en-US" sz="3600" dirty="0" smtClean="0"/>
              <a:t>ピカソ</a:t>
            </a:r>
            <a:r>
              <a:rPr kumimoji="1" lang="ja-JP" altLang="en-US" sz="5400" dirty="0" smtClean="0"/>
              <a:t>　　ゲルニカ</a:t>
            </a:r>
            <a:endParaRPr kumimoji="1" lang="ja-JP" altLang="en-US" sz="5400" dirty="0"/>
          </a:p>
        </p:txBody>
      </p:sp>
      <p:pic>
        <p:nvPicPr>
          <p:cNvPr id="4098" name="Picture 2" descr="C:\Users\nanako\Desktop\gerunika.jpg"/>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636912"/>
            <a:ext cx="7467600" cy="3351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312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　　　　　五感とは？？</a:t>
            </a:r>
            <a:endParaRPr kumimoji="1" lang="ja-JP" altLang="en-US" sz="4400" dirty="0"/>
          </a:p>
        </p:txBody>
      </p:sp>
      <p:sp>
        <p:nvSpPr>
          <p:cNvPr id="3" name="コンテンツ プレースホルダー 2"/>
          <p:cNvSpPr>
            <a:spLocks noGrp="1"/>
          </p:cNvSpPr>
          <p:nvPr>
            <p:ph sz="quarter" idx="1"/>
          </p:nvPr>
        </p:nvSpPr>
        <p:spPr/>
        <p:txBody>
          <a:bodyPr/>
          <a:lstStyle/>
          <a:p>
            <a:r>
              <a:rPr lang="ja-JP" altLang="en-US" b="1" dirty="0"/>
              <a:t>五感</a:t>
            </a:r>
            <a:r>
              <a:rPr lang="ja-JP" altLang="en-US" dirty="0"/>
              <a:t>（ごかん）とは、動物や</a:t>
            </a:r>
            <a:r>
              <a:rPr lang="ja-JP" altLang="en-US" dirty="0">
                <a:hlinkClick r:id="rId2" action="ppaction://hlinkfile" tooltip="ヒト"/>
              </a:rPr>
              <a:t>ヒト</a:t>
            </a:r>
            <a:r>
              <a:rPr lang="ja-JP" altLang="en-US" dirty="0"/>
              <a:t>が外界を感知するための多種類の</a:t>
            </a:r>
            <a:r>
              <a:rPr lang="ja-JP" altLang="en-US" dirty="0">
                <a:hlinkClick r:id="rId3" action="ppaction://hlinkfile" tooltip="感覚"/>
              </a:rPr>
              <a:t>感覚</a:t>
            </a:r>
            <a:r>
              <a:rPr lang="ja-JP" altLang="en-US" dirty="0"/>
              <a:t>機能のうち、</a:t>
            </a:r>
            <a:r>
              <a:rPr lang="ja-JP" altLang="en-US" b="1" dirty="0"/>
              <a:t>古来からの分類による</a:t>
            </a:r>
            <a:r>
              <a:rPr lang="en-US" altLang="ja-JP" b="1" dirty="0"/>
              <a:t>5</a:t>
            </a:r>
            <a:r>
              <a:rPr lang="ja-JP" altLang="en-US" b="1" dirty="0"/>
              <a:t>種類</a:t>
            </a:r>
            <a:r>
              <a:rPr lang="ja-JP" altLang="en-US" dirty="0"/>
              <a:t>、すなわち</a:t>
            </a:r>
            <a:r>
              <a:rPr lang="ja-JP" altLang="en-US" dirty="0">
                <a:hlinkClick r:id="rId4" action="ppaction://hlinkfile" tooltip="視覚"/>
              </a:rPr>
              <a:t>視覚</a:t>
            </a:r>
            <a:r>
              <a:rPr lang="ja-JP" altLang="en-US" dirty="0"/>
              <a:t>、</a:t>
            </a:r>
            <a:r>
              <a:rPr lang="ja-JP" altLang="en-US" dirty="0">
                <a:hlinkClick r:id="rId5" action="ppaction://hlinkfile" tooltip="聴覚"/>
              </a:rPr>
              <a:t>聴覚</a:t>
            </a:r>
            <a:r>
              <a:rPr lang="ja-JP" altLang="en-US" dirty="0"/>
              <a:t>、</a:t>
            </a:r>
            <a:r>
              <a:rPr lang="ja-JP" altLang="en-US" dirty="0">
                <a:hlinkClick r:id="rId6" action="ppaction://hlinkfile" tooltip="触覚"/>
              </a:rPr>
              <a:t>触覚</a:t>
            </a:r>
            <a:r>
              <a:rPr lang="ja-JP" altLang="en-US" dirty="0"/>
              <a:t>、</a:t>
            </a:r>
            <a:r>
              <a:rPr lang="ja-JP" altLang="en-US" dirty="0">
                <a:hlinkClick r:id="rId7" action="ppaction://hlinkfile" tooltip="味覚"/>
              </a:rPr>
              <a:t>味覚</a:t>
            </a:r>
            <a:r>
              <a:rPr lang="ja-JP" altLang="en-US" dirty="0"/>
              <a:t>、</a:t>
            </a:r>
            <a:r>
              <a:rPr lang="ja-JP" altLang="en-US" dirty="0">
                <a:hlinkClick r:id="rId8" action="ppaction://hlinkfile" tooltip="嗅覚"/>
              </a:rPr>
              <a:t>嗅覚</a:t>
            </a:r>
            <a:r>
              <a:rPr lang="ja-JP" altLang="en-US" dirty="0"/>
              <a:t>を</a:t>
            </a:r>
            <a:r>
              <a:rPr lang="ja-JP" altLang="en-US" dirty="0" smtClean="0"/>
              <a:t>さす。</a:t>
            </a:r>
            <a:endParaRPr lang="en-US" altLang="ja-JP" dirty="0" smtClean="0"/>
          </a:p>
          <a:p>
            <a:pPr marL="0" indent="0">
              <a:buNone/>
            </a:pPr>
            <a:endParaRPr lang="en-US" altLang="ja-JP" dirty="0"/>
          </a:p>
          <a:p>
            <a:pPr marL="0" indent="0">
              <a:buNone/>
            </a:pPr>
            <a:r>
              <a:rPr lang="ja-JP" altLang="en-US" dirty="0" smtClean="0"/>
              <a:t>　しかし</a:t>
            </a:r>
            <a:r>
              <a:rPr lang="ja-JP" altLang="en-US" dirty="0"/>
              <a:t>学問的には現在で</a:t>
            </a:r>
            <a:r>
              <a:rPr lang="ja-JP" altLang="en-US" dirty="0" smtClean="0"/>
              <a:t>は感覚には</a:t>
            </a:r>
            <a:r>
              <a:rPr lang="ja-JP" altLang="en-US" dirty="0"/>
              <a:t>少なくとも</a:t>
            </a:r>
            <a:r>
              <a:rPr lang="en-US" altLang="ja-JP" dirty="0"/>
              <a:t>9</a:t>
            </a:r>
            <a:r>
              <a:rPr lang="ja-JP" altLang="en-US" dirty="0"/>
              <a:t>種類はある、</a:t>
            </a:r>
            <a:r>
              <a:rPr lang="ja-JP" altLang="en-US" dirty="0" smtClean="0"/>
              <a:t>と認められて</a:t>
            </a:r>
            <a:r>
              <a:rPr lang="ja-JP" altLang="en-US" dirty="0"/>
              <a:t>おり、細かく分類すれば</a:t>
            </a:r>
            <a:r>
              <a:rPr lang="en-US" altLang="ja-JP" dirty="0"/>
              <a:t>20</a:t>
            </a:r>
            <a:r>
              <a:rPr lang="ja-JP" altLang="en-US" dirty="0"/>
              <a:t>余りある、とする説明も</a:t>
            </a:r>
            <a:r>
              <a:rPr lang="ja-JP" altLang="en-US" dirty="0" smtClean="0"/>
              <a:t>あります。</a:t>
            </a:r>
            <a:endParaRPr lang="en-US" altLang="ja-JP" dirty="0"/>
          </a:p>
          <a:p>
            <a:pPr marL="0" indent="0">
              <a:buNone/>
            </a:pPr>
            <a:r>
              <a:rPr kumimoji="1" lang="ja-JP" altLang="en-US" dirty="0" smtClean="0"/>
              <a:t>　</a:t>
            </a:r>
            <a:endParaRPr kumimoji="1" lang="en-US" altLang="ja-JP" dirty="0" smtClean="0"/>
          </a:p>
          <a:p>
            <a:pPr marL="0" indent="0">
              <a:buNone/>
            </a:pPr>
            <a:r>
              <a:rPr lang="ja-JP" altLang="en-US" dirty="0"/>
              <a:t>この五感という分類の仕方は、もともとは古代ギリシャ</a:t>
            </a:r>
            <a:r>
              <a:rPr lang="ja-JP" altLang="en-US" dirty="0" smtClean="0"/>
              <a:t>の</a:t>
            </a:r>
            <a:r>
              <a:rPr lang="ja-JP" altLang="en-US" dirty="0"/>
              <a:t>アリストテレス</a:t>
            </a:r>
            <a:r>
              <a:rPr lang="ja-JP" altLang="en-US" dirty="0" smtClean="0"/>
              <a:t>によって分類されていて、</a:t>
            </a:r>
            <a:r>
              <a:rPr lang="ja-JP" altLang="en-US" dirty="0"/>
              <a:t>それが様々な文化に引き継がれ、現在</a:t>
            </a:r>
            <a:r>
              <a:rPr lang="ja-JP" altLang="en-US" dirty="0" smtClean="0"/>
              <a:t>では広く</a:t>
            </a:r>
            <a:r>
              <a:rPr lang="ja-JP" altLang="en-US" dirty="0"/>
              <a:t>通念ともなって</a:t>
            </a:r>
            <a:r>
              <a:rPr lang="ja-JP" altLang="en-US" dirty="0" smtClean="0"/>
              <a:t>います。</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499259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　　　　　それぞれの役割</a:t>
            </a:r>
            <a:endParaRPr kumimoji="1" lang="ja-JP" altLang="en-US" sz="4000" dirty="0"/>
          </a:p>
        </p:txBody>
      </p:sp>
      <p:sp>
        <p:nvSpPr>
          <p:cNvPr id="3" name="コンテンツ プレースホルダー 2"/>
          <p:cNvSpPr>
            <a:spLocks noGrp="1"/>
          </p:cNvSpPr>
          <p:nvPr>
            <p:ph sz="quarter" idx="1"/>
          </p:nvPr>
        </p:nvSpPr>
        <p:spPr/>
        <p:txBody>
          <a:bodyPr>
            <a:normAutofit/>
          </a:bodyPr>
          <a:lstStyle/>
          <a:p>
            <a:endParaRPr lang="en-US" altLang="ja-JP" dirty="0" smtClean="0"/>
          </a:p>
          <a:p>
            <a:r>
              <a:rPr lang="ja-JP" altLang="en-US" dirty="0" smtClean="0"/>
              <a:t>人間</a:t>
            </a:r>
            <a:r>
              <a:rPr lang="ja-JP" altLang="en-US" dirty="0"/>
              <a:t>は、外部の状況を、五感を通じて刺激として受入れ、それ以前に体内に蓄積していた様々な記憶と結び付け、イメージを</a:t>
            </a:r>
            <a:r>
              <a:rPr lang="ja-JP" altLang="en-US" dirty="0" smtClean="0"/>
              <a:t>作り上げます。</a:t>
            </a:r>
            <a:endParaRPr lang="en-US" altLang="ja-JP" dirty="0" smtClean="0"/>
          </a:p>
          <a:p>
            <a:endParaRPr lang="en-US" altLang="ja-JP" dirty="0" smtClean="0"/>
          </a:p>
          <a:p>
            <a:r>
              <a:rPr lang="ja-JP" altLang="en-US" dirty="0" smtClean="0"/>
              <a:t>こう</a:t>
            </a:r>
            <a:r>
              <a:rPr lang="ja-JP" altLang="en-US" dirty="0"/>
              <a:t>して作られたイメージは、また記憶として体内に蓄積されることになります。</a:t>
            </a:r>
            <a:br>
              <a:rPr lang="ja-JP" altLang="en-US" dirty="0"/>
            </a:br>
            <a:r>
              <a:rPr lang="ja-JP" altLang="en-US" dirty="0"/>
              <a:t>ところが、外部情報を受け入れる器官である「目・耳・鼻・膚・口」は、受け入れる情報の量や処理速度が</a:t>
            </a:r>
            <a:r>
              <a:rPr lang="ja-JP" altLang="en-US" dirty="0" smtClean="0"/>
              <a:t>異なるのです。</a:t>
            </a:r>
            <a:endParaRPr lang="en-US" altLang="ja-JP" dirty="0" smtClean="0"/>
          </a:p>
          <a:p>
            <a:endParaRPr kumimoji="1" lang="ja-JP" altLang="en-US" dirty="0"/>
          </a:p>
        </p:txBody>
      </p:sp>
    </p:spTree>
    <p:extLst>
      <p:ext uri="{BB962C8B-B14F-4D97-AF65-F5344CB8AC3E}">
        <p14:creationId xmlns:p14="http://schemas.microsoft.com/office/powerpoint/2010/main" val="1926321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smtClean="0"/>
              <a:t>　　　外部情報を五感が取り入れる比率　　</a:t>
            </a:r>
            <a:endParaRPr kumimoji="1" lang="ja-JP" altLang="en-US" sz="3200" dirty="0"/>
          </a:p>
        </p:txBody>
      </p:sp>
      <p:graphicFrame>
        <p:nvGraphicFramePr>
          <p:cNvPr id="4" name="コンテンツ プレースホルダー 3"/>
          <p:cNvGraphicFramePr>
            <a:graphicFrameLocks noGrp="1"/>
          </p:cNvGraphicFramePr>
          <p:nvPr>
            <p:ph sz="quarter" idx="1"/>
            <p:extLst>
              <p:ext uri="{D42A27DB-BD31-4B8C-83A1-F6EECF244321}">
                <p14:modId xmlns:p14="http://schemas.microsoft.com/office/powerpoint/2010/main" val="4091379115"/>
              </p:ext>
            </p:extLst>
          </p:nvPr>
        </p:nvGraphicFramePr>
        <p:xfrm>
          <a:off x="457200" y="1600200"/>
          <a:ext cx="8147248"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33084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　　　　　ちなみに</a:t>
            </a:r>
            <a:r>
              <a:rPr kumimoji="1" lang="ja-JP" altLang="en-US" sz="4400" dirty="0" err="1" smtClean="0"/>
              <a:t>。。。。</a:t>
            </a:r>
            <a:endParaRPr kumimoji="1" lang="ja-JP" altLang="en-US" sz="4400" dirty="0"/>
          </a:p>
        </p:txBody>
      </p:sp>
      <p:sp>
        <p:nvSpPr>
          <p:cNvPr id="3" name="コンテンツ プレースホルダー 2"/>
          <p:cNvSpPr>
            <a:spLocks noGrp="1"/>
          </p:cNvSpPr>
          <p:nvPr>
            <p:ph sz="quarter" idx="1"/>
          </p:nvPr>
        </p:nvSpPr>
        <p:spPr/>
        <p:txBody>
          <a:bodyPr>
            <a:normAutofit/>
          </a:bodyPr>
          <a:lstStyle/>
          <a:p>
            <a:r>
              <a:rPr lang="ja-JP" altLang="en-US" dirty="0"/>
              <a:t>　人にとっては視覚がとても重要で、五感を利用する割合をみると、視覚が８割以上を占めていて、見ることによってさまざまな情報を収集し、判断して</a:t>
            </a:r>
            <a:r>
              <a:rPr lang="ja-JP" altLang="en-US" dirty="0" smtClean="0"/>
              <a:t>います。</a:t>
            </a:r>
            <a:endParaRPr lang="en-US" altLang="ja-JP" dirty="0" smtClean="0"/>
          </a:p>
          <a:p>
            <a:endParaRPr lang="en-US" altLang="ja-JP" dirty="0"/>
          </a:p>
          <a:p>
            <a:r>
              <a:rPr lang="ja-JP" altLang="en-US" dirty="0" smtClean="0"/>
              <a:t>一方</a:t>
            </a:r>
            <a:r>
              <a:rPr lang="ja-JP" altLang="en-US" dirty="0"/>
              <a:t>、犬の五感の利用率は、嗅覚が４割、聴覚３割、視覚２割で、犬が生きていくためには、ニオイや音による情報収集が</a:t>
            </a:r>
            <a:r>
              <a:rPr lang="ja-JP" altLang="en-US" dirty="0" smtClean="0"/>
              <a:t>重要となります。</a:t>
            </a: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3" y="4149080"/>
            <a:ext cx="3168351"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472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400" dirty="0" smtClean="0">
                <a:solidFill>
                  <a:srgbClr val="00B0F0"/>
                </a:solidFill>
              </a:rPr>
              <a:t>　　　　　　</a:t>
            </a:r>
            <a:r>
              <a:rPr lang="ja-JP" altLang="en-US" sz="6000" dirty="0" smtClean="0">
                <a:solidFill>
                  <a:srgbClr val="00B0F0"/>
                </a:solidFill>
                <a:latin typeface="HGP創英ﾌﾟﾚｾﾞﾝｽEB" pitchFamily="18" charset="-128"/>
                <a:ea typeface="HGP創英ﾌﾟﾚｾﾞﾝｽEB" pitchFamily="18" charset="-128"/>
              </a:rPr>
              <a:t>色</a:t>
            </a:r>
            <a:r>
              <a:rPr lang="ja-JP" altLang="en-US" sz="6000" dirty="0" smtClean="0">
                <a:solidFill>
                  <a:srgbClr val="92D050"/>
                </a:solidFill>
                <a:latin typeface="HGP創英ﾌﾟﾚｾﾞﾝｽEB" pitchFamily="18" charset="-128"/>
                <a:ea typeface="HGP創英ﾌﾟﾚｾﾞﾝｽEB" pitchFamily="18" charset="-128"/>
              </a:rPr>
              <a:t>の</a:t>
            </a:r>
            <a:r>
              <a:rPr lang="ja-JP" altLang="en-US" sz="6000" dirty="0" smtClean="0">
                <a:solidFill>
                  <a:schemeClr val="accent2">
                    <a:lumMod val="60000"/>
                    <a:lumOff val="40000"/>
                  </a:schemeClr>
                </a:solidFill>
                <a:latin typeface="HGP創英ﾌﾟﾚｾﾞﾝｽEB" pitchFamily="18" charset="-128"/>
                <a:ea typeface="HGP創英ﾌﾟﾚｾﾞﾝｽEB" pitchFamily="18" charset="-128"/>
              </a:rPr>
              <a:t>効果</a:t>
            </a:r>
            <a:r>
              <a:rPr lang="ja-JP" altLang="en-US" sz="4400" dirty="0" smtClean="0">
                <a:solidFill>
                  <a:schemeClr val="accent2">
                    <a:lumMod val="60000"/>
                    <a:lumOff val="40000"/>
                  </a:schemeClr>
                </a:solidFill>
                <a:latin typeface="HGP創英ﾌﾟﾚｾﾞﾝｽEB" pitchFamily="18" charset="-128"/>
                <a:ea typeface="HGP創英ﾌﾟﾚｾﾞﾝｽEB" pitchFamily="18" charset="-128"/>
              </a:rPr>
              <a:t>　</a:t>
            </a:r>
            <a:r>
              <a:rPr lang="ja-JP" altLang="en-US" sz="4400" dirty="0" smtClean="0">
                <a:solidFill>
                  <a:schemeClr val="accent2">
                    <a:lumMod val="60000"/>
                    <a:lumOff val="40000"/>
                  </a:schemeClr>
                </a:solidFill>
              </a:rPr>
              <a:t>　</a:t>
            </a:r>
            <a:endParaRPr kumimoji="1" lang="ja-JP" altLang="en-US" sz="4400" dirty="0">
              <a:solidFill>
                <a:schemeClr val="accent2">
                  <a:lumMod val="60000"/>
                  <a:lumOff val="40000"/>
                </a:schemeClr>
              </a:solidFill>
            </a:endParaRPr>
          </a:p>
        </p:txBody>
      </p:sp>
      <p:sp>
        <p:nvSpPr>
          <p:cNvPr id="3" name="コンテンツ プレースホルダー 2"/>
          <p:cNvSpPr>
            <a:spLocks noGrp="1"/>
          </p:cNvSpPr>
          <p:nvPr>
            <p:ph sz="quarter" idx="1"/>
          </p:nvPr>
        </p:nvSpPr>
        <p:spPr>
          <a:xfrm>
            <a:off x="457200" y="1600200"/>
            <a:ext cx="7931224" cy="4873752"/>
          </a:xfrm>
        </p:spPr>
        <p:txBody>
          <a:bodyPr>
            <a:normAutofit/>
          </a:bodyPr>
          <a:lstStyle/>
          <a:p>
            <a:r>
              <a:rPr lang="ja-JP" altLang="en-US" dirty="0"/>
              <a:t>色には言葉や音楽と同じように、人間の生理や感情に働きかける多大な力が</a:t>
            </a:r>
            <a:r>
              <a:rPr lang="ja-JP" altLang="en-US" dirty="0" smtClean="0"/>
              <a:t>あり、日常</a:t>
            </a:r>
            <a:r>
              <a:rPr lang="ja-JP" altLang="en-US" dirty="0"/>
              <a:t>生活は色からさまざまな影響を受けて</a:t>
            </a:r>
            <a:r>
              <a:rPr lang="ja-JP" altLang="en-US" dirty="0" smtClean="0"/>
              <a:t>います</a:t>
            </a:r>
            <a:endParaRPr lang="en-US" altLang="ja-JP" dirty="0" smtClean="0"/>
          </a:p>
          <a:p>
            <a:pPr marL="0" indent="0">
              <a:buNone/>
            </a:pPr>
            <a:endParaRPr lang="en-US" altLang="ja-JP" dirty="0"/>
          </a:p>
          <a:p>
            <a:endParaRPr lang="en-US" altLang="ja-JP" dirty="0" smtClean="0"/>
          </a:p>
          <a:p>
            <a:endParaRPr lang="en-US" altLang="ja-JP" dirty="0" smtClean="0"/>
          </a:p>
          <a:p>
            <a:r>
              <a:rPr lang="ja-JP" altLang="en-US" dirty="0" smtClean="0"/>
              <a:t>同じ</a:t>
            </a:r>
            <a:r>
              <a:rPr lang="ja-JP" altLang="en-US" dirty="0"/>
              <a:t>デザインの洋服でも白、ピンク、クリーム色など明るい色は太って見え、黒、紺など暗い色はやせて</a:t>
            </a:r>
            <a:r>
              <a:rPr lang="ja-JP" altLang="en-US" dirty="0" smtClean="0"/>
              <a:t>見えたり、</a:t>
            </a:r>
            <a:endParaRPr lang="en-US" altLang="ja-JP" dirty="0" smtClean="0"/>
          </a:p>
          <a:p>
            <a:endParaRPr lang="en-US" altLang="ja-JP" dirty="0" smtClean="0"/>
          </a:p>
          <a:p>
            <a:pPr marL="0" indent="0">
              <a:buNone/>
            </a:pPr>
            <a:r>
              <a:rPr lang="ja-JP" altLang="en-US" dirty="0" smtClean="0"/>
              <a:t>　碁石</a:t>
            </a:r>
            <a:r>
              <a:rPr lang="ja-JP" altLang="en-US" dirty="0"/>
              <a:t>は白と黒の石を</a:t>
            </a:r>
            <a:r>
              <a:rPr lang="ja-JP" altLang="en-US" dirty="0" smtClean="0"/>
              <a:t>使うが、</a:t>
            </a:r>
            <a:r>
              <a:rPr lang="ja-JP" altLang="en-US" dirty="0"/>
              <a:t>白石と黒石の大きさが同じだとゲームがやりにくいので黒石をやや大きく作って</a:t>
            </a:r>
            <a:r>
              <a:rPr lang="ja-JP" altLang="en-US" dirty="0" smtClean="0"/>
              <a:t>ある</a:t>
            </a:r>
            <a:r>
              <a:rPr lang="ja-JP" altLang="en-US" dirty="0"/>
              <a:t>。</a:t>
            </a:r>
            <a:r>
              <a:rPr lang="ja-JP" altLang="en-US" dirty="0" smtClean="0"/>
              <a:t> </a:t>
            </a:r>
            <a:endParaRPr lang="ja-JP" altLang="en-US" dirty="0"/>
          </a:p>
          <a:p>
            <a:pPr marL="0" indent="0">
              <a:buNone/>
            </a:pPr>
            <a:endParaRPr lang="ja-JP" altLang="en-US" dirty="0"/>
          </a:p>
          <a:p>
            <a:pPr marL="0" indent="0">
              <a:buNone/>
            </a:pPr>
            <a:endParaRPr lang="ja-JP" altLang="en-US" dirty="0"/>
          </a:p>
          <a:p>
            <a:pPr marL="0" indent="0">
              <a:buNone/>
            </a:pPr>
            <a:endParaRPr kumimoji="1" lang="ja-JP" altLang="en-US" dirty="0"/>
          </a:p>
        </p:txBody>
      </p:sp>
      <p:sp>
        <p:nvSpPr>
          <p:cNvPr id="4" name="下矢印 3"/>
          <p:cNvSpPr/>
          <p:nvPr/>
        </p:nvSpPr>
        <p:spPr>
          <a:xfrm>
            <a:off x="3491880" y="2996952"/>
            <a:ext cx="1466816" cy="8069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4130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solidFill>
                  <a:srgbClr val="92D050"/>
                </a:solidFill>
              </a:rPr>
              <a:t>　　　　　</a:t>
            </a:r>
            <a:r>
              <a:rPr kumimoji="1" lang="ja-JP" altLang="en-US" sz="5400" dirty="0" smtClean="0">
                <a:solidFill>
                  <a:srgbClr val="92D050"/>
                </a:solidFill>
                <a:latin typeface="HG創英ﾌﾟﾚｾﾞﾝｽEB" pitchFamily="17" charset="-128"/>
                <a:ea typeface="HG創英ﾌﾟﾚｾﾞﾝｽEB" pitchFamily="17" charset="-128"/>
              </a:rPr>
              <a:t>自然界</a:t>
            </a:r>
            <a:r>
              <a:rPr kumimoji="1" lang="ja-JP" altLang="en-US" sz="5400" dirty="0" smtClean="0">
                <a:solidFill>
                  <a:schemeClr val="accent3">
                    <a:lumMod val="40000"/>
                    <a:lumOff val="60000"/>
                  </a:schemeClr>
                </a:solidFill>
                <a:latin typeface="HG創英ﾌﾟﾚｾﾞﾝｽEB" pitchFamily="17" charset="-128"/>
                <a:ea typeface="HG創英ﾌﾟﾚｾﾞﾝｽEB" pitchFamily="17" charset="-128"/>
              </a:rPr>
              <a:t>の</a:t>
            </a:r>
            <a:r>
              <a:rPr kumimoji="1" lang="ja-JP" altLang="en-US" sz="5400" dirty="0" smtClean="0">
                <a:solidFill>
                  <a:srgbClr val="00B0F0"/>
                </a:solidFill>
                <a:latin typeface="HG創英ﾌﾟﾚｾﾞﾝｽEB" pitchFamily="17" charset="-128"/>
                <a:ea typeface="HG創英ﾌﾟﾚｾﾞﾝｽEB" pitchFamily="17" charset="-128"/>
              </a:rPr>
              <a:t>色</a:t>
            </a:r>
            <a:endParaRPr kumimoji="1" lang="ja-JP" altLang="en-US" sz="5400" dirty="0">
              <a:solidFill>
                <a:srgbClr val="00B0F0"/>
              </a:solidFill>
              <a:latin typeface="HG創英ﾌﾟﾚｾﾞﾝｽEB" pitchFamily="17" charset="-128"/>
              <a:ea typeface="HG創英ﾌﾟﾚｾﾞﾝｽEB" pitchFamily="17" charset="-128"/>
            </a:endParaRPr>
          </a:p>
        </p:txBody>
      </p:sp>
      <p:sp>
        <p:nvSpPr>
          <p:cNvPr id="3" name="コンテンツ プレースホルダー 2"/>
          <p:cNvSpPr>
            <a:spLocks noGrp="1"/>
          </p:cNvSpPr>
          <p:nvPr>
            <p:ph sz="quarter" idx="1"/>
          </p:nvPr>
        </p:nvSpPr>
        <p:spPr>
          <a:xfrm>
            <a:off x="457200" y="1600200"/>
            <a:ext cx="8003232" cy="4873752"/>
          </a:xfrm>
        </p:spPr>
        <p:txBody>
          <a:bodyPr/>
          <a:lstStyle/>
          <a:p>
            <a:r>
              <a:rPr lang="ja-JP" altLang="en-US" dirty="0"/>
              <a:t>花が木や草と違って美しい色で咲くのは、その色で昆虫や鳥をおびき寄せ、受粉の手伝いを</a:t>
            </a:r>
            <a:r>
              <a:rPr lang="ja-JP" altLang="en-US" dirty="0" smtClean="0"/>
              <a:t>させる</a:t>
            </a:r>
            <a:r>
              <a:rPr lang="ja-JP" altLang="en-US" dirty="0"/>
              <a:t>為で</a:t>
            </a:r>
            <a:r>
              <a:rPr lang="ja-JP" altLang="en-US" dirty="0" smtClean="0"/>
              <a:t>あるといわれます。</a:t>
            </a:r>
            <a:endParaRPr lang="en-US" altLang="ja-JP" dirty="0" smtClean="0"/>
          </a:p>
          <a:p>
            <a:pPr marL="0" indent="0">
              <a:buNone/>
            </a:pPr>
            <a:r>
              <a:rPr lang="ja-JP" altLang="en-US" dirty="0"/>
              <a:t>　</a:t>
            </a:r>
            <a:r>
              <a:rPr lang="ja-JP" altLang="en-US" dirty="0" smtClean="0"/>
              <a:t>犬</a:t>
            </a:r>
            <a:r>
              <a:rPr lang="ja-JP" altLang="en-US" dirty="0"/>
              <a:t>や猫、牛、馬などの哺乳類は色を識別する能力</a:t>
            </a:r>
            <a:r>
              <a:rPr lang="ja-JP" altLang="en-US" dirty="0" smtClean="0"/>
              <a:t>は</a:t>
            </a:r>
            <a:r>
              <a:rPr lang="ja-JP" altLang="en-US" dirty="0"/>
              <a:t>ないが</a:t>
            </a:r>
            <a:r>
              <a:rPr lang="ja-JP" altLang="en-US" dirty="0" smtClean="0"/>
              <a:t>、</a:t>
            </a:r>
            <a:r>
              <a:rPr lang="ja-JP" altLang="en-US" dirty="0"/>
              <a:t>昆虫や鳥は人間と同じように色覚が</a:t>
            </a:r>
            <a:r>
              <a:rPr lang="ja-JP" altLang="en-US" dirty="0" smtClean="0"/>
              <a:t>ある。</a:t>
            </a:r>
            <a:r>
              <a:rPr lang="ja-JP" altLang="en-US" dirty="0"/>
              <a:t/>
            </a:r>
            <a:br>
              <a:rPr lang="ja-JP" altLang="en-US" dirty="0"/>
            </a:br>
            <a:r>
              <a:rPr lang="ja-JP" altLang="en-US" dirty="0"/>
              <a:t>そのため</a:t>
            </a:r>
            <a:r>
              <a:rPr lang="ja-JP" altLang="en-US" dirty="0" smtClean="0"/>
              <a:t>昆虫</a:t>
            </a:r>
            <a:r>
              <a:rPr lang="ja-JP" altLang="en-US" dirty="0"/>
              <a:t>や鳥にとって見やすい色でなければならないために花は美しく</a:t>
            </a:r>
            <a:r>
              <a:rPr lang="ja-JP" altLang="en-US" dirty="0" smtClean="0"/>
              <a:t>咲く</a:t>
            </a:r>
            <a:r>
              <a:rPr lang="ja-JP" altLang="en-US" dirty="0"/>
              <a:t>のです</a:t>
            </a:r>
            <a:r>
              <a:rPr lang="ja-JP" altLang="en-US" dirty="0" smtClean="0"/>
              <a:t>。</a:t>
            </a:r>
            <a:endParaRPr kumimoji="1" lang="ja-JP" altLang="en-US" dirty="0"/>
          </a:p>
        </p:txBody>
      </p:sp>
      <p:pic>
        <p:nvPicPr>
          <p:cNvPr id="3074" name="Picture 2" descr="C:\Users\nanako\Desktop\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4715484"/>
            <a:ext cx="5472608"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833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solidFill>
                  <a:schemeClr val="accent2">
                    <a:lumMod val="60000"/>
                    <a:lumOff val="40000"/>
                  </a:schemeClr>
                </a:solidFill>
              </a:rPr>
              <a:t>　　　　　　</a:t>
            </a:r>
            <a:r>
              <a:rPr kumimoji="1" lang="ja-JP" altLang="en-US" sz="4000" dirty="0" smtClean="0">
                <a:solidFill>
                  <a:schemeClr val="accent2">
                    <a:lumMod val="60000"/>
                    <a:lumOff val="40000"/>
                  </a:schemeClr>
                </a:solidFill>
                <a:latin typeface="HGS創英ﾌﾟﾚｾﾞﾝｽEB" pitchFamily="18" charset="-128"/>
                <a:ea typeface="HGS創英ﾌﾟﾚｾﾞﾝｽEB" pitchFamily="18" charset="-128"/>
              </a:rPr>
              <a:t>色</a:t>
            </a:r>
            <a:r>
              <a:rPr kumimoji="1" lang="ja-JP" altLang="en-US" sz="4000" dirty="0" smtClean="0">
                <a:latin typeface="HGS創英ﾌﾟﾚｾﾞﾝｽEB" pitchFamily="18" charset="-128"/>
                <a:ea typeface="HGS創英ﾌﾟﾚｾﾞﾝｽEB" pitchFamily="18" charset="-128"/>
              </a:rPr>
              <a:t>と</a:t>
            </a:r>
            <a:r>
              <a:rPr kumimoji="1" lang="ja-JP" altLang="en-US" sz="4000" dirty="0" smtClean="0">
                <a:solidFill>
                  <a:srgbClr val="00B0F0"/>
                </a:solidFill>
                <a:latin typeface="HGS創英ﾌﾟﾚｾﾞﾝｽEB" pitchFamily="18" charset="-128"/>
                <a:ea typeface="HGS創英ﾌﾟﾚｾﾞﾝｽEB" pitchFamily="18" charset="-128"/>
              </a:rPr>
              <a:t>音</a:t>
            </a:r>
            <a:r>
              <a:rPr kumimoji="1" lang="ja-JP" altLang="en-US" sz="4000" dirty="0" smtClean="0">
                <a:latin typeface="HGS創英ﾌﾟﾚｾﾞﾝｽEB" pitchFamily="18" charset="-128"/>
                <a:ea typeface="HGS創英ﾌﾟﾚｾﾞﾝｽEB" pitchFamily="18" charset="-128"/>
              </a:rPr>
              <a:t>の関係</a:t>
            </a:r>
            <a:endParaRPr kumimoji="1" lang="ja-JP" altLang="en-US" sz="4000" dirty="0">
              <a:latin typeface="HGS創英ﾌﾟﾚｾﾞﾝｽEB" pitchFamily="18" charset="-128"/>
              <a:ea typeface="HGS創英ﾌﾟﾚｾﾞﾝｽEB" pitchFamily="18" charset="-128"/>
            </a:endParaRPr>
          </a:p>
        </p:txBody>
      </p:sp>
      <p:sp>
        <p:nvSpPr>
          <p:cNvPr id="3" name="コンテンツ プレースホルダー 2"/>
          <p:cNvSpPr>
            <a:spLocks noGrp="1"/>
          </p:cNvSpPr>
          <p:nvPr>
            <p:ph sz="quarter" idx="1"/>
          </p:nvPr>
        </p:nvSpPr>
        <p:spPr/>
        <p:txBody>
          <a:bodyPr/>
          <a:lstStyle/>
          <a:p>
            <a:r>
              <a:rPr lang="ja-JP" altLang="en-US" dirty="0"/>
              <a:t>音を聴くと、それに伴って色が見える現象を「色聴」といいます。通常、音の刺激に対しては五感のうち聴覚のみが反応するのですが、同時に視覚も反応するということです。このような感じ方にはかなり個人差があり、強く感じる人とそれほど感じない人が存在します。 </a:t>
            </a:r>
          </a:p>
          <a:p>
            <a:endParaRPr lang="en-US" altLang="ja-JP" dirty="0" smtClean="0"/>
          </a:p>
          <a:p>
            <a:r>
              <a:rPr lang="ja-JP" altLang="en-US" dirty="0" smtClean="0"/>
              <a:t>色聴者</a:t>
            </a:r>
            <a:r>
              <a:rPr lang="ja-JP" altLang="en-US" dirty="0"/>
              <a:t>は成人では</a:t>
            </a:r>
            <a:r>
              <a:rPr lang="en-US" altLang="ja-JP" dirty="0"/>
              <a:t>10</a:t>
            </a:r>
            <a:r>
              <a:rPr lang="ja-JP" altLang="en-US" dirty="0"/>
              <a:t>人に１人ぐらいの割合だといわれています。子供たちの多くが共有し、原始人には広く存在していたといわれています。また、年齢が増すにつれて減少し、子供の頃に体験していても大人になると感じなくなるという場合もあります。</a:t>
            </a:r>
            <a:br>
              <a:rPr lang="ja-JP" altLang="en-US" dirty="0"/>
            </a:br>
            <a:endParaRPr kumimoji="1" lang="ja-JP" altLang="en-US" dirty="0"/>
          </a:p>
        </p:txBody>
      </p:sp>
    </p:spTree>
    <p:extLst>
      <p:ext uri="{BB962C8B-B14F-4D97-AF65-F5344CB8AC3E}">
        <p14:creationId xmlns:p14="http://schemas.microsoft.com/office/powerpoint/2010/main" val="1230380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solidFill>
                  <a:srgbClr val="00B050"/>
                </a:solidFill>
                <a:latin typeface="HGS創英ﾌﾟﾚｾﾞﾝｽEB" pitchFamily="18" charset="-128"/>
                <a:ea typeface="HGS創英ﾌﾟﾚｾﾞﾝｽEB" pitchFamily="18" charset="-128"/>
              </a:rPr>
              <a:t>　色</a:t>
            </a:r>
            <a:r>
              <a:rPr kumimoji="1" lang="ja-JP" altLang="en-US" sz="4400" dirty="0" smtClean="0">
                <a:latin typeface="HGS創英ﾌﾟﾚｾﾞﾝｽEB" pitchFamily="18" charset="-128"/>
                <a:ea typeface="HGS創英ﾌﾟﾚｾﾞﾝｽEB" pitchFamily="18" charset="-128"/>
              </a:rPr>
              <a:t>に込められる</a:t>
            </a:r>
            <a:r>
              <a:rPr kumimoji="1" lang="ja-JP" altLang="en-US" sz="4400" dirty="0" smtClean="0">
                <a:solidFill>
                  <a:srgbClr val="FF0000"/>
                </a:solidFill>
                <a:latin typeface="HGS創英ﾌﾟﾚｾﾞﾝｽEB" pitchFamily="18" charset="-128"/>
                <a:ea typeface="HGS創英ﾌﾟﾚｾﾞﾝｽEB" pitchFamily="18" charset="-128"/>
              </a:rPr>
              <a:t>心情</a:t>
            </a:r>
            <a:endParaRPr kumimoji="1" lang="ja-JP" altLang="en-US" sz="4400" dirty="0">
              <a:solidFill>
                <a:srgbClr val="FF0000"/>
              </a:solidFill>
              <a:latin typeface="HGS創英ﾌﾟﾚｾﾞﾝｽEB" pitchFamily="18" charset="-128"/>
              <a:ea typeface="HGS創英ﾌﾟﾚｾﾞﾝｽEB" pitchFamily="18" charset="-128"/>
            </a:endParaRPr>
          </a:p>
        </p:txBody>
      </p:sp>
      <p:sp>
        <p:nvSpPr>
          <p:cNvPr id="3" name="コンテンツ プレースホルダー 2"/>
          <p:cNvSpPr>
            <a:spLocks noGrp="1"/>
          </p:cNvSpPr>
          <p:nvPr>
            <p:ph sz="quarter" idx="1"/>
          </p:nvPr>
        </p:nvSpPr>
        <p:spPr/>
        <p:txBody>
          <a:bodyPr/>
          <a:lstStyle/>
          <a:p>
            <a:endParaRPr lang="en-US" altLang="ja-JP" dirty="0" smtClean="0"/>
          </a:p>
          <a:p>
            <a:r>
              <a:rPr lang="ja-JP" altLang="en-US" dirty="0" smtClean="0"/>
              <a:t>ピカソ</a:t>
            </a:r>
            <a:r>
              <a:rPr lang="ja-JP" altLang="en-US" dirty="0"/>
              <a:t>の代表作「ゲルニカ」はモノトーンで描かれています</a:t>
            </a:r>
            <a:r>
              <a:rPr lang="ja-JP" altLang="en-US" dirty="0" smtClean="0"/>
              <a:t>。</a:t>
            </a:r>
            <a:endParaRPr lang="en-US" altLang="ja-JP" dirty="0" smtClean="0"/>
          </a:p>
          <a:p>
            <a:r>
              <a:rPr lang="en-US" altLang="ja-JP" dirty="0" smtClean="0"/>
              <a:t>1937</a:t>
            </a:r>
            <a:r>
              <a:rPr lang="ja-JP" altLang="en-US" dirty="0"/>
              <a:t>年、母国スペインの都市ゲルニカが無差別爆弾を受け、多くの犠牲者が出たというニュースを聞いたピカソは、怒りと悲しみを込めて、一気にこの絵を完成させました</a:t>
            </a:r>
            <a:r>
              <a:rPr lang="ja-JP" altLang="en-US" dirty="0" smtClean="0"/>
              <a:t>。</a:t>
            </a:r>
            <a:endParaRPr lang="en-US" altLang="ja-JP" dirty="0" smtClean="0"/>
          </a:p>
          <a:p>
            <a:r>
              <a:rPr lang="ja-JP" altLang="en-US" dirty="0" smtClean="0"/>
              <a:t>「</a:t>
            </a:r>
            <a:r>
              <a:rPr lang="ja-JP" altLang="en-US" dirty="0"/>
              <a:t>色彩は救いを意味する」と言って、ピカソは「ゲルニカ」に色がない訳を説明しています。ピカソの画風は、「青の時代」や「バラ色の時代」というように時代とともに変化していき、その時の心理状態が作品に反映されて</a:t>
            </a:r>
            <a:r>
              <a:rPr lang="ja-JP" altLang="en-US" dirty="0" smtClean="0"/>
              <a:t>います。</a:t>
            </a:r>
            <a:endParaRPr kumimoji="1" lang="ja-JP" altLang="en-US" dirty="0"/>
          </a:p>
        </p:txBody>
      </p:sp>
    </p:spTree>
    <p:extLst>
      <p:ext uri="{BB962C8B-B14F-4D97-AF65-F5344CB8AC3E}">
        <p14:creationId xmlns:p14="http://schemas.microsoft.com/office/powerpoint/2010/main" val="17829826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ネオン">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439</TotalTime>
  <Words>462</Words>
  <Application>Microsoft Office PowerPoint</Application>
  <PresentationFormat>画面に合わせる (4:3)</PresentationFormat>
  <Paragraphs>45</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スパイス</vt:lpstr>
      <vt:lpstr>　五感を使って</vt:lpstr>
      <vt:lpstr>　　　　　五感とは？？</vt:lpstr>
      <vt:lpstr>　　　　　それぞれの役割</vt:lpstr>
      <vt:lpstr>　　　外部情報を五感が取り入れる比率　　</vt:lpstr>
      <vt:lpstr>　　　　　ちなみに。。。。</vt:lpstr>
      <vt:lpstr>　　　　　　色の効果　　</vt:lpstr>
      <vt:lpstr>　　　　　自然界の色</vt:lpstr>
      <vt:lpstr>　　　　　　色と音の関係</vt:lpstr>
      <vt:lpstr>　色に込められる心情</vt:lpstr>
      <vt:lpstr>　　　 ピカソ　　ゲルニカ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nanako</dc:creator>
  <cp:lastModifiedBy>nanako</cp:lastModifiedBy>
  <cp:revision>17</cp:revision>
  <dcterms:created xsi:type="dcterms:W3CDTF">2010-11-15T11:23:24Z</dcterms:created>
  <dcterms:modified xsi:type="dcterms:W3CDTF">2010-11-16T02:27:57Z</dcterms:modified>
</cp:coreProperties>
</file>