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1" r:id="rId4"/>
    <p:sldId id="257" r:id="rId5"/>
    <p:sldId id="258" r:id="rId6"/>
    <p:sldId id="260" r:id="rId7"/>
    <p:sldId id="262" r:id="rId8"/>
    <p:sldId id="264" r:id="rId9"/>
    <p:sldId id="265" r:id="rId10"/>
    <p:sldId id="266" r:id="rId11"/>
    <p:sldId id="267" r:id="rId12"/>
    <p:sldId id="268" r:id="rId13"/>
    <p:sldId id="263"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B8D0988-BB5A-4EDA-BA3A-95AB36993CC4}" type="slidenum">
              <a:rPr kumimoji="1" lang="ja-JP" altLang="en-US" smtClean="0"/>
              <a:pPr/>
              <a:t>&lt;#&gt;</a:t>
            </a:fld>
            <a:endParaRPr kumimoji="1" lang="ja-JP" alt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
        <p:nvSpPr>
          <p:cNvPr id="11" name="Title 10"/>
          <p:cNvSpPr>
            <a:spLocks noGrp="1"/>
          </p:cNvSpPr>
          <p:nvPr>
            <p:ph type="title"/>
          </p:nvPr>
        </p:nvSpPr>
        <p:spPr/>
        <p:txBody>
          <a:bodyPr/>
          <a:lstStyle/>
          <a:p>
            <a:r>
              <a:rPr lang="ja-JP" altLang="en-US" smtClean="0"/>
              <a:t>マスター タイトルの書式設定</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
        <p:nvSpPr>
          <p:cNvPr id="12" name="Title 11"/>
          <p:cNvSpPr>
            <a:spLocks noGrp="1"/>
          </p:cNvSpPr>
          <p:nvPr>
            <p:ph type="title"/>
          </p:nvPr>
        </p:nvSpPr>
        <p:spPr/>
        <p:txBody>
          <a:bodyPr/>
          <a:lstStyle>
            <a:lvl1pPr>
              <a:defRPr>
                <a:solidFill>
                  <a:schemeClr val="tx2"/>
                </a:solidFill>
              </a:defRPr>
            </a:lvl1pPr>
          </a:lstStyle>
          <a:p>
            <a:r>
              <a:rPr lang="ja-JP" altLang="en-US" smtClean="0"/>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smtClean="0"/>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2D2008-A80F-421E-98B0-C0274D0BFB6C}" type="datetimeFigureOut">
              <a:rPr kumimoji="1" lang="ja-JP" altLang="en-US" smtClean="0"/>
              <a:pPr/>
              <a:t>2010/12/13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8D0988-BB5A-4EDA-BA3A-95AB36993CC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B2D2008-A80F-421E-98B0-C0274D0BFB6C}" type="datetimeFigureOut">
              <a:rPr kumimoji="1" lang="ja-JP" altLang="en-US" smtClean="0"/>
              <a:pPr/>
              <a:t>2010/12/13</a:t>
            </a:fld>
            <a:endParaRPr kumimoji="1" lang="ja-JP" alt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B8D0988-BB5A-4EDA-BA3A-95AB36993C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5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d/d0/Faroe_stamp_436_The_Death_of_Odin.jpg"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upload.wikimedia.org/wikipedia/commons/7/7d/The_giant_with_the_flaming_sword_by_Dollman.jp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北欧神話</a:t>
            </a:r>
            <a:r>
              <a:rPr kumimoji="1" lang="ja-JP" altLang="en-US" dirty="0" smtClean="0"/>
              <a:t>と世界遺産</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8AWK1145</a:t>
            </a:r>
            <a:r>
              <a:rPr kumimoji="1" lang="ja-JP" altLang="en-US" smtClean="0"/>
              <a:t>　</a:t>
            </a:r>
            <a:r>
              <a:rPr lang="ja-JP" altLang="en-US" smtClean="0"/>
              <a:t>阿部</a:t>
            </a:r>
            <a:r>
              <a:rPr lang="ja-JP" altLang="en-US" dirty="0" smtClean="0"/>
              <a:t>未空</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Faroe stamp 436 The Death of Odin.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0" y="279669"/>
            <a:ext cx="2324100" cy="342900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ファイル:The giant with the flaming sword by Dollman.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16016" y="620688"/>
            <a:ext cx="3886200" cy="5715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テキスト ボックス 3"/>
          <p:cNvSpPr txBox="1"/>
          <p:nvPr/>
        </p:nvSpPr>
        <p:spPr>
          <a:xfrm>
            <a:off x="467544" y="3861048"/>
            <a:ext cx="2952328" cy="523220"/>
          </a:xfrm>
          <a:prstGeom prst="rect">
            <a:avLst/>
          </a:prstGeom>
          <a:noFill/>
        </p:spPr>
        <p:txBody>
          <a:bodyPr wrap="square" rtlCol="0">
            <a:spAutoFit/>
          </a:bodyPr>
          <a:lstStyle/>
          <a:p>
            <a:r>
              <a:rPr lang="en-US" altLang="ja-JP" sz="1400" dirty="0" smtClean="0">
                <a:latin typeface="ＦＡ 丸ゴシックＭ" pitchFamily="49" charset="-128"/>
                <a:ea typeface="ＦＡ 丸ゴシックＭ" pitchFamily="49" charset="-128"/>
              </a:rPr>
              <a:t>2003</a:t>
            </a:r>
            <a:r>
              <a:rPr lang="ja-JP" altLang="en-US" sz="1400" dirty="0" smtClean="0">
                <a:latin typeface="ＦＡ 丸ゴシックＭ" pitchFamily="49" charset="-128"/>
                <a:ea typeface="ＦＡ 丸ゴシックＭ" pitchFamily="49" charset="-128"/>
              </a:rPr>
              <a:t>年にフェロー諸島の切手</a:t>
            </a:r>
            <a:endParaRPr lang="en-US" altLang="ja-JP" sz="1400" dirty="0" smtClean="0">
              <a:latin typeface="ＦＡ 丸ゴシックＭ" pitchFamily="49" charset="-128"/>
              <a:ea typeface="ＦＡ 丸ゴシックＭ" pitchFamily="49" charset="-128"/>
            </a:endParaRPr>
          </a:p>
          <a:p>
            <a:r>
              <a:rPr kumimoji="1" lang="ja-JP" altLang="en-US" sz="1400" dirty="0" smtClean="0">
                <a:latin typeface="ＦＡ 丸ゴシックＭ" pitchFamily="49" charset="-128"/>
                <a:ea typeface="ＦＡ 丸ゴシックＭ" pitchFamily="49" charset="-128"/>
              </a:rPr>
              <a:t>後ろの剣持ってる人がスルト</a:t>
            </a:r>
            <a:endParaRPr kumimoji="1" lang="ja-JP" altLang="en-US" sz="1400" dirty="0">
              <a:latin typeface="ＦＡ 丸ゴシックＭ" pitchFamily="49" charset="-128"/>
              <a:ea typeface="ＦＡ 丸ゴシックＭ" pitchFamily="49" charset="-128"/>
            </a:endParaRPr>
          </a:p>
        </p:txBody>
      </p:sp>
      <p:sp>
        <p:nvSpPr>
          <p:cNvPr id="5" name="テキスト ボックス 4"/>
          <p:cNvSpPr txBox="1"/>
          <p:nvPr/>
        </p:nvSpPr>
        <p:spPr>
          <a:xfrm>
            <a:off x="323528" y="5013176"/>
            <a:ext cx="4392488" cy="800219"/>
          </a:xfrm>
          <a:prstGeom prst="rect">
            <a:avLst/>
          </a:prstGeom>
          <a:noFill/>
        </p:spPr>
        <p:txBody>
          <a:bodyPr wrap="square" rtlCol="0">
            <a:spAutoFit/>
          </a:bodyPr>
          <a:lstStyle/>
          <a:p>
            <a:pPr algn="r"/>
            <a:r>
              <a:rPr lang="en-US" altLang="ja-JP" sz="1400" dirty="0" smtClean="0"/>
              <a:t>John </a:t>
            </a:r>
            <a:r>
              <a:rPr lang="en-US" altLang="ja-JP" sz="1400" dirty="0"/>
              <a:t>Charles </a:t>
            </a:r>
            <a:r>
              <a:rPr lang="en-US" altLang="ja-JP" sz="1400" dirty="0" err="1"/>
              <a:t>Dollman</a:t>
            </a:r>
            <a:r>
              <a:rPr lang="en-US" altLang="ja-JP" sz="1400" dirty="0"/>
              <a:t> (1851-1934)</a:t>
            </a:r>
            <a:r>
              <a:rPr lang="ja-JP" altLang="en-US" sz="1400" dirty="0">
                <a:latin typeface="ＦＡ 丸ゴシックＭ" pitchFamily="49" charset="-128"/>
                <a:ea typeface="ＦＡ 丸ゴシックＭ" pitchFamily="49" charset="-128"/>
              </a:rPr>
              <a:t>が描いた</a:t>
            </a:r>
            <a:r>
              <a:rPr lang="ja-JP" altLang="en-US" sz="1400" dirty="0" smtClean="0">
                <a:latin typeface="ＦＡ 丸ゴシックＭ" pitchFamily="49" charset="-128"/>
                <a:ea typeface="ＦＡ 丸ゴシックＭ" pitchFamily="49" charset="-128"/>
              </a:rPr>
              <a:t>スルト→</a:t>
            </a:r>
            <a:endParaRPr lang="en-US" altLang="ja-JP" sz="1400" dirty="0" smtClean="0">
              <a:latin typeface="ＦＡ 丸ゴシックＭ" pitchFamily="49" charset="-128"/>
              <a:ea typeface="ＦＡ 丸ゴシックＭ" pitchFamily="49" charset="-128"/>
            </a:endParaRPr>
          </a:p>
          <a:p>
            <a:pPr algn="r"/>
            <a:r>
              <a:rPr lang="ja-JP" altLang="en-US" sz="1400" dirty="0">
                <a:latin typeface="ＦＡ 丸ゴシックＭ" pitchFamily="49" charset="-128"/>
                <a:ea typeface="ＦＡ 丸ゴシックＭ" pitchFamily="49" charset="-128"/>
              </a:rPr>
              <a:t>雪</a:t>
            </a:r>
            <a:r>
              <a:rPr lang="ja-JP" altLang="en-US" sz="1400" dirty="0" smtClean="0">
                <a:latin typeface="ＦＡ 丸ゴシックＭ" pitchFamily="49" charset="-128"/>
                <a:ea typeface="ＦＡ 丸ゴシックＭ" pitchFamily="49" charset="-128"/>
              </a:rPr>
              <a:t>の中で半裸は寒そうですね。風邪に気を付けてね。</a:t>
            </a:r>
            <a:endParaRPr lang="ja-JP" altLang="en-US" sz="1400" dirty="0">
              <a:latin typeface="ＦＡ 丸ゴシックＭ" pitchFamily="49" charset="-128"/>
              <a:ea typeface="ＦＡ 丸ゴシックＭ" pitchFamily="49" charset="-128"/>
            </a:endParaRPr>
          </a:p>
          <a:p>
            <a:pPr algn="r"/>
            <a:endParaRPr kumimoji="1" lang="ja-JP" altLang="en-US" dirty="0"/>
          </a:p>
        </p:txBody>
      </p:sp>
      <p:sp>
        <p:nvSpPr>
          <p:cNvPr id="6" name="テキスト ボックス 5"/>
          <p:cNvSpPr txBox="1"/>
          <p:nvPr/>
        </p:nvSpPr>
        <p:spPr>
          <a:xfrm>
            <a:off x="7020272" y="6425627"/>
            <a:ext cx="2123728" cy="307777"/>
          </a:xfrm>
          <a:prstGeom prst="rect">
            <a:avLst/>
          </a:prstGeom>
          <a:noFill/>
        </p:spPr>
        <p:txBody>
          <a:bodyPr wrap="square" rtlCol="0">
            <a:spAutoFit/>
          </a:bodyPr>
          <a:lstStyle/>
          <a:p>
            <a:r>
              <a:rPr kumimoji="1" lang="en-US" altLang="ja-JP" sz="1400" dirty="0" smtClean="0">
                <a:solidFill>
                  <a:schemeClr val="accent2"/>
                </a:solidFill>
                <a:latin typeface="ＦＡ 丸ゴシックＭ" pitchFamily="49" charset="-128"/>
                <a:ea typeface="ＦＡ 丸ゴシックＭ" pitchFamily="49" charset="-128"/>
              </a:rPr>
              <a:t>※</a:t>
            </a:r>
            <a:r>
              <a:rPr lang="ja-JP" altLang="en-US" sz="1400" dirty="0">
                <a:solidFill>
                  <a:schemeClr val="accent2"/>
                </a:solidFill>
                <a:latin typeface="ＦＡ 丸ゴシックＭ" pitchFamily="49" charset="-128"/>
                <a:ea typeface="ＦＡ 丸ゴシックＭ" pitchFamily="49" charset="-128"/>
              </a:rPr>
              <a:t>画像</a:t>
            </a:r>
            <a:r>
              <a:rPr kumimoji="1" lang="ja-JP" altLang="en-US" sz="1400" dirty="0" smtClean="0">
                <a:solidFill>
                  <a:schemeClr val="accent2"/>
                </a:solidFill>
                <a:latin typeface="ＦＡ 丸ゴシックＭ" pitchFamily="49" charset="-128"/>
                <a:ea typeface="ＦＡ 丸ゴシックＭ" pitchFamily="49" charset="-128"/>
              </a:rPr>
              <a:t>は</a:t>
            </a:r>
            <a:r>
              <a:rPr kumimoji="1" lang="en-US" altLang="ja-JP" sz="1400" dirty="0" smtClean="0">
                <a:solidFill>
                  <a:schemeClr val="accent2"/>
                </a:solidFill>
                <a:latin typeface="ＦＡ 丸ゴシックＭ" pitchFamily="49" charset="-128"/>
                <a:ea typeface="ＦＡ 丸ゴシックＭ" pitchFamily="49" charset="-128"/>
              </a:rPr>
              <a:t>Wikipedia</a:t>
            </a:r>
            <a:r>
              <a:rPr kumimoji="1" lang="ja-JP" altLang="en-US" sz="1400" dirty="0" smtClean="0">
                <a:solidFill>
                  <a:schemeClr val="accent2"/>
                </a:solidFill>
                <a:latin typeface="ＦＡ 丸ゴシックＭ" pitchFamily="49" charset="-128"/>
                <a:ea typeface="ＦＡ 丸ゴシックＭ" pitchFamily="49" charset="-128"/>
              </a:rPr>
              <a:t>から</a:t>
            </a:r>
            <a:endParaRPr kumimoji="1" lang="ja-JP" altLang="en-US" sz="1400" dirty="0">
              <a:solidFill>
                <a:schemeClr val="accent2"/>
              </a:solidFill>
              <a:latin typeface="ＦＡ 丸ゴシックＭ" pitchFamily="49" charset="-128"/>
              <a:ea typeface="ＦＡ 丸ゴシックＭ" pitchFamily="49" charset="-128"/>
            </a:endParaRPr>
          </a:p>
        </p:txBody>
      </p:sp>
    </p:spTree>
    <p:extLst>
      <p:ext uri="{BB962C8B-B14F-4D97-AF65-F5344CB8AC3E}">
        <p14:creationId xmlns:p14="http://schemas.microsoft.com/office/powerpoint/2010/main" xmlns="" val="3553723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sz="2000" dirty="0" smtClean="0"/>
              <a:t>火山活動が多い国アイスランドで、スルトは男性名に用いられるらしい。</a:t>
            </a:r>
            <a:endParaRPr kumimoji="1" lang="en-US" altLang="ja-JP" sz="2000" dirty="0" smtClean="0"/>
          </a:p>
          <a:p>
            <a:r>
              <a:rPr lang="ja-JP" altLang="en-US" sz="2000" dirty="0" smtClean="0"/>
              <a:t>先ほどのスルトの話は、島のでき方と少し似ているような気がする。</a:t>
            </a:r>
            <a:endParaRPr lang="en-US" altLang="ja-JP" sz="2000" dirty="0" smtClean="0"/>
          </a:p>
          <a:p>
            <a:r>
              <a:rPr kumimoji="1" lang="ja-JP" altLang="en-US" sz="2000" dirty="0" smtClean="0"/>
              <a:t>だからツルツェイ（</a:t>
            </a:r>
            <a:r>
              <a:rPr lang="en-US" altLang="ja-JP" sz="2000" dirty="0" err="1" smtClean="0"/>
              <a:t>Surts</a:t>
            </a:r>
            <a:r>
              <a:rPr lang="en-US" altLang="ja-JP" sz="2000" dirty="0" smtClean="0"/>
              <a:t>:</a:t>
            </a:r>
            <a:r>
              <a:rPr lang="ja-JP" altLang="en-US" sz="2000" dirty="0" smtClean="0"/>
              <a:t>スルトの </a:t>
            </a:r>
            <a:r>
              <a:rPr lang="en-US" altLang="ja-JP" sz="2000" dirty="0" smtClean="0"/>
              <a:t>-</a:t>
            </a:r>
            <a:r>
              <a:rPr lang="en-US" altLang="ja-JP" sz="2000" dirty="0" err="1" smtClean="0"/>
              <a:t>ey</a:t>
            </a:r>
            <a:r>
              <a:rPr lang="en-US" altLang="ja-JP" sz="2000" dirty="0" smtClean="0"/>
              <a:t>:</a:t>
            </a:r>
            <a:r>
              <a:rPr lang="ja-JP" altLang="en-US" sz="2000" dirty="0" smtClean="0"/>
              <a:t>島</a:t>
            </a:r>
            <a:r>
              <a:rPr lang="en-US" altLang="ja-JP" sz="2000" dirty="0" smtClean="0"/>
              <a:t>=</a:t>
            </a:r>
            <a:r>
              <a:rPr kumimoji="1" lang="ja-JP" altLang="en-US" sz="2000" dirty="0" smtClean="0"/>
              <a:t>スルトの島）という名前になったのでは・・・？という個人的な意見です。</a:t>
            </a:r>
            <a:endParaRPr kumimoji="1" lang="en-US" altLang="ja-JP" sz="2000" dirty="0" smtClean="0"/>
          </a:p>
          <a:p>
            <a:r>
              <a:rPr lang="ja-JP" altLang="en-US" sz="2000" dirty="0" smtClean="0"/>
              <a:t>実際調べてみると、火山活動からこの名前になったようです。</a:t>
            </a:r>
            <a:endParaRPr lang="en-US" altLang="ja-JP" sz="2000" dirty="0" smtClean="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sz="3600" dirty="0" smtClean="0"/>
              <a:t>アイスランドとスルトのあれこれ</a:t>
            </a:r>
            <a:endParaRPr kumimoji="1" lang="ja-JP" altLang="en-US" sz="3600" dirty="0"/>
          </a:p>
        </p:txBody>
      </p:sp>
      <p:sp>
        <p:nvSpPr>
          <p:cNvPr id="4" name="角丸四角形 3"/>
          <p:cNvSpPr/>
          <p:nvPr/>
        </p:nvSpPr>
        <p:spPr>
          <a:xfrm>
            <a:off x="827584" y="5085184"/>
            <a:ext cx="2664296" cy="100811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accent6">
                    <a:lumMod val="50000"/>
                  </a:schemeClr>
                </a:solidFill>
                <a:latin typeface="ＦＡ 丸ゴシックＭ" pitchFamily="49" charset="-128"/>
                <a:ea typeface="ＦＡ 丸ゴシックＭ" pitchFamily="49" charset="-128"/>
              </a:rPr>
              <a:t>炎を振りかざして</a:t>
            </a:r>
            <a:endParaRPr kumimoji="1" lang="en-US" altLang="ja-JP" sz="1600" dirty="0" smtClean="0">
              <a:solidFill>
                <a:schemeClr val="accent6">
                  <a:lumMod val="50000"/>
                </a:schemeClr>
              </a:solidFill>
              <a:latin typeface="ＦＡ 丸ゴシックＭ" pitchFamily="49" charset="-128"/>
              <a:ea typeface="ＦＡ 丸ゴシックＭ" pitchFamily="49" charset="-128"/>
            </a:endParaRPr>
          </a:p>
          <a:p>
            <a:pPr algn="ctr"/>
            <a:r>
              <a:rPr kumimoji="1" lang="ja-JP" altLang="en-US" sz="1600" dirty="0" smtClean="0">
                <a:solidFill>
                  <a:schemeClr val="accent6">
                    <a:lumMod val="50000"/>
                  </a:schemeClr>
                </a:solidFill>
                <a:latin typeface="ＦＡ 丸ゴシックＭ" pitchFamily="49" charset="-128"/>
                <a:ea typeface="ＦＡ 丸ゴシックＭ" pitchFamily="49" charset="-128"/>
              </a:rPr>
              <a:t>南から襲ってくる巨人</a:t>
            </a:r>
            <a:endParaRPr kumimoji="1" lang="ja-JP" altLang="en-US" sz="1600" dirty="0">
              <a:solidFill>
                <a:schemeClr val="accent6">
                  <a:lumMod val="50000"/>
                </a:schemeClr>
              </a:solidFill>
              <a:latin typeface="ＦＡ 丸ゴシックＭ" pitchFamily="49" charset="-128"/>
              <a:ea typeface="ＦＡ 丸ゴシックＭ" pitchFamily="49" charset="-128"/>
            </a:endParaRPr>
          </a:p>
        </p:txBody>
      </p:sp>
      <p:sp>
        <p:nvSpPr>
          <p:cNvPr id="5" name="右矢印 4"/>
          <p:cNvSpPr/>
          <p:nvPr/>
        </p:nvSpPr>
        <p:spPr>
          <a:xfrm>
            <a:off x="4139952" y="5157192"/>
            <a:ext cx="1224136" cy="720080"/>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868144" y="5085184"/>
            <a:ext cx="2465437" cy="100811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6">
                    <a:lumMod val="50000"/>
                  </a:schemeClr>
                </a:solidFill>
                <a:latin typeface="ＦＡ 丸ゴシックＭ" pitchFamily="49" charset="-128"/>
                <a:ea typeface="ＦＡ 丸ゴシックＭ" pitchFamily="49" charset="-128"/>
              </a:rPr>
              <a:t>スルトじゃ</a:t>
            </a:r>
            <a:r>
              <a:rPr kumimoji="1" lang="ja-JP" altLang="en-US" b="1" dirty="0" err="1" smtClean="0">
                <a:solidFill>
                  <a:schemeClr val="accent6">
                    <a:lumMod val="50000"/>
                  </a:schemeClr>
                </a:solidFill>
                <a:latin typeface="ＦＡ 丸ゴシックＭ" pitchFamily="49" charset="-128"/>
                <a:ea typeface="ＦＡ 丸ゴシックＭ" pitchFamily="49" charset="-128"/>
              </a:rPr>
              <a:t>ん！！</a:t>
            </a:r>
            <a:r>
              <a:rPr kumimoji="1" lang="ja-JP" altLang="en-US" b="1" dirty="0" smtClean="0">
                <a:solidFill>
                  <a:schemeClr val="accent6">
                    <a:lumMod val="50000"/>
                  </a:schemeClr>
                </a:solidFill>
                <a:latin typeface="ＦＡ 丸ゴシックＭ" pitchFamily="49" charset="-128"/>
                <a:ea typeface="ＦＡ 丸ゴシックＭ" pitchFamily="49" charset="-128"/>
              </a:rPr>
              <a:t>？</a:t>
            </a:r>
            <a:endParaRPr kumimoji="1" lang="ja-JP" altLang="en-US" b="1" dirty="0">
              <a:solidFill>
                <a:schemeClr val="accent6">
                  <a:lumMod val="50000"/>
                </a:schemeClr>
              </a:solidFill>
              <a:latin typeface="ＦＡ 丸ゴシックＭ" pitchFamily="49" charset="-128"/>
              <a:ea typeface="ＦＡ 丸ゴシックＭ" pitchFamily="49" charset="-128"/>
            </a:endParaRPr>
          </a:p>
        </p:txBody>
      </p:sp>
    </p:spTree>
    <p:extLst>
      <p:ext uri="{BB962C8B-B14F-4D97-AF65-F5344CB8AC3E}">
        <p14:creationId xmlns:p14="http://schemas.microsoft.com/office/powerpoint/2010/main" xmlns="" val="199981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アイスランドでは今でも北欧神話要素を忘れてはいないようですね。私としては嬉しいです。</a:t>
            </a:r>
            <a:endParaRPr kumimoji="1" lang="en-US" altLang="ja-JP" dirty="0" smtClean="0"/>
          </a:p>
          <a:p>
            <a:endParaRPr kumimoji="1" lang="en-US" altLang="ja-JP" dirty="0" smtClean="0"/>
          </a:p>
          <a:p>
            <a:r>
              <a:rPr lang="ja-JP" altLang="en-US" dirty="0"/>
              <a:t>北欧に</a:t>
            </a:r>
            <a:r>
              <a:rPr lang="ja-JP" altLang="en-US" dirty="0" smtClean="0"/>
              <a:t>はあんなに沢山世界遺産があるのに、神話・ヴァイキング要素が含まれている場所は案外少なかった。そういうものなんでしょうか。</a:t>
            </a:r>
            <a:endParaRPr lang="en-US" altLang="ja-JP" dirty="0" smtClean="0"/>
          </a:p>
          <a:p>
            <a:r>
              <a:rPr lang="ja-JP" altLang="en-US" dirty="0" smtClean="0"/>
              <a:t>次回は今回できなかったヴァイキング時代の世界遺産を調べてみようかと思ってます。よかった、ネタができて。</a:t>
            </a:r>
            <a:endParaRPr lang="en-US" altLang="ja-JP" dirty="0" smtClean="0"/>
          </a:p>
        </p:txBody>
      </p:sp>
      <p:sp>
        <p:nvSpPr>
          <p:cNvPr id="3" name="タイトル 2"/>
          <p:cNvSpPr>
            <a:spLocks noGrp="1"/>
          </p:cNvSpPr>
          <p:nvPr>
            <p:ph type="title"/>
          </p:nvPr>
        </p:nvSpPr>
        <p:spPr/>
        <p:txBody>
          <a:bodyPr/>
          <a:lstStyle/>
          <a:p>
            <a:r>
              <a:rPr lang="ja-JP" altLang="en-US" sz="3600" dirty="0"/>
              <a:t>感想</a:t>
            </a:r>
            <a:endParaRPr kumimoji="1" lang="ja-JP" altLang="en-US" sz="3600" dirty="0"/>
          </a:p>
        </p:txBody>
      </p:sp>
    </p:spTree>
    <p:extLst>
      <p:ext uri="{BB962C8B-B14F-4D97-AF65-F5344CB8AC3E}">
        <p14:creationId xmlns:p14="http://schemas.microsoft.com/office/powerpoint/2010/main" xmlns="" val="44353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sz="1800" dirty="0" smtClean="0"/>
              <a:t>社団法人日本ユネスコ協会連盟</a:t>
            </a:r>
            <a:endParaRPr kumimoji="1" lang="en-US" altLang="ja-JP" sz="1800" dirty="0" smtClean="0"/>
          </a:p>
          <a:p>
            <a:pPr marL="0" indent="0">
              <a:buNone/>
            </a:pPr>
            <a:r>
              <a:rPr kumimoji="1" lang="en-US" altLang="ja-JP" sz="1800" dirty="0" smtClean="0"/>
              <a:t>	</a:t>
            </a:r>
            <a:r>
              <a:rPr lang="ja-JP" altLang="en-US" sz="1800" dirty="0" smtClean="0"/>
              <a:t>→</a:t>
            </a:r>
            <a:r>
              <a:rPr lang="en-US" altLang="ja-JP" sz="1800" dirty="0" smtClean="0"/>
              <a:t>http</a:t>
            </a:r>
            <a:r>
              <a:rPr lang="en-US" altLang="ja-JP" sz="1800" dirty="0"/>
              <a:t>://www.unesco.jp</a:t>
            </a:r>
            <a:r>
              <a:rPr lang="en-US" altLang="ja-JP" sz="1800" dirty="0" smtClean="0"/>
              <a:t>/</a:t>
            </a:r>
          </a:p>
          <a:p>
            <a:r>
              <a:rPr lang="en-US" altLang="ja-JP" sz="1800" dirty="0" smtClean="0"/>
              <a:t>Yahoo!</a:t>
            </a:r>
            <a:r>
              <a:rPr lang="ja-JP" altLang="en-US" sz="1800" dirty="0" smtClean="0"/>
              <a:t>トラベル　世界遺産ガイド</a:t>
            </a:r>
            <a:endParaRPr lang="en-US" altLang="ja-JP" sz="1800" dirty="0" smtClean="0"/>
          </a:p>
          <a:p>
            <a:pPr marL="0" indent="0">
              <a:buNone/>
            </a:pPr>
            <a:r>
              <a:rPr lang="en-US" altLang="ja-JP" sz="1800" dirty="0"/>
              <a:t>	</a:t>
            </a:r>
            <a:r>
              <a:rPr lang="ja-JP" altLang="en-US" sz="1800" dirty="0" smtClean="0"/>
              <a:t>→</a:t>
            </a:r>
            <a:r>
              <a:rPr lang="en-US" altLang="ja-JP" sz="1800" dirty="0" smtClean="0"/>
              <a:t>http</a:t>
            </a:r>
            <a:r>
              <a:rPr lang="en-US" altLang="ja-JP" sz="1800" dirty="0"/>
              <a:t>://</a:t>
            </a:r>
            <a:r>
              <a:rPr lang="en-US" altLang="ja-JP" sz="1800" dirty="0" smtClean="0"/>
              <a:t>worldheritage.travel.yahoo.co.jp/detail.html?wc=1866</a:t>
            </a:r>
          </a:p>
          <a:p>
            <a:r>
              <a:rPr lang="ja-JP" altLang="en-US" sz="1800" dirty="0"/>
              <a:t>世界</a:t>
            </a:r>
            <a:r>
              <a:rPr lang="ja-JP" altLang="en-US" sz="1800" dirty="0" smtClean="0"/>
              <a:t>遺産オンライン辞典</a:t>
            </a:r>
            <a:r>
              <a:rPr lang="en-US" altLang="ja-JP" sz="1800" dirty="0" smtClean="0"/>
              <a:t>Topics</a:t>
            </a:r>
          </a:p>
          <a:p>
            <a:pPr marL="0" indent="0">
              <a:buNone/>
            </a:pPr>
            <a:r>
              <a:rPr lang="en-US" altLang="ja-JP" sz="1800" dirty="0"/>
              <a:t>	</a:t>
            </a:r>
            <a:r>
              <a:rPr lang="ja-JP" altLang="en-US" sz="1800" dirty="0" smtClean="0"/>
              <a:t>→</a:t>
            </a:r>
            <a:r>
              <a:rPr lang="en-US" altLang="ja-JP" sz="1800" dirty="0"/>
              <a:t>http://worldheritageonline.blogspot.com/</a:t>
            </a:r>
            <a:endParaRPr lang="en-US" altLang="ja-JP" sz="1800" dirty="0" smtClean="0"/>
          </a:p>
          <a:p>
            <a:pPr marL="0" indent="0">
              <a:buNone/>
            </a:pPr>
            <a:endParaRPr lang="en-US" altLang="ja-JP" sz="1800" dirty="0"/>
          </a:p>
          <a:p>
            <a:r>
              <a:rPr lang="ja-JP" altLang="en-US" sz="1800" dirty="0" smtClean="0"/>
              <a:t>アーサー・コットレル</a:t>
            </a:r>
            <a:r>
              <a:rPr lang="en-US" altLang="ja-JP" sz="1800" dirty="0" smtClean="0"/>
              <a:t>『</a:t>
            </a:r>
            <a:r>
              <a:rPr lang="ja-JP" altLang="en-US" sz="1800" dirty="0" smtClean="0"/>
              <a:t>ヴィジュアル版　世界の神話百科　ギリシア・ローマ</a:t>
            </a:r>
            <a:r>
              <a:rPr lang="en-US" altLang="ja-JP" sz="1800" dirty="0" smtClean="0"/>
              <a:t>/</a:t>
            </a:r>
            <a:r>
              <a:rPr lang="ja-JP" altLang="en-US" sz="1800" dirty="0" smtClean="0"/>
              <a:t>ケルト</a:t>
            </a:r>
            <a:r>
              <a:rPr lang="en-US" altLang="ja-JP" sz="1800" dirty="0" smtClean="0"/>
              <a:t>/</a:t>
            </a:r>
            <a:r>
              <a:rPr lang="ja-JP" altLang="en-US" sz="1800" dirty="0" smtClean="0"/>
              <a:t>北欧</a:t>
            </a:r>
            <a:r>
              <a:rPr lang="en-US" altLang="ja-JP" sz="1800" dirty="0" smtClean="0"/>
              <a:t>』</a:t>
            </a:r>
            <a:r>
              <a:rPr lang="ja-JP" altLang="en-US" sz="1800" dirty="0" smtClean="0"/>
              <a:t>松村一男・倉持不三也・米原まり子訳　原書房　</a:t>
            </a:r>
            <a:r>
              <a:rPr lang="en-US" altLang="ja-JP" sz="1800" dirty="0" smtClean="0"/>
              <a:t>1999</a:t>
            </a:r>
            <a:r>
              <a:rPr lang="ja-JP" altLang="en-US" sz="1800" dirty="0" smtClean="0"/>
              <a:t>年</a:t>
            </a:r>
            <a:endParaRPr lang="en-US" altLang="ja-JP" sz="1800" dirty="0" smtClean="0"/>
          </a:p>
          <a:p>
            <a:endParaRPr kumimoji="1" lang="en-US" altLang="ja-JP" sz="1800" dirty="0"/>
          </a:p>
        </p:txBody>
      </p:sp>
      <p:sp>
        <p:nvSpPr>
          <p:cNvPr id="3" name="タイトル 2"/>
          <p:cNvSpPr>
            <a:spLocks noGrp="1"/>
          </p:cNvSpPr>
          <p:nvPr>
            <p:ph type="title"/>
          </p:nvPr>
        </p:nvSpPr>
        <p:spPr/>
        <p:txBody>
          <a:bodyPr/>
          <a:lstStyle/>
          <a:p>
            <a:r>
              <a:rPr kumimoji="1" lang="ja-JP" altLang="en-US" sz="3600" dirty="0" smtClean="0"/>
              <a:t>参考資料</a:t>
            </a:r>
            <a:endParaRPr kumimoji="1" lang="ja-JP" altLang="en-US" sz="3600" dirty="0"/>
          </a:p>
        </p:txBody>
      </p:sp>
    </p:spTree>
    <p:extLst>
      <p:ext uri="{BB962C8B-B14F-4D97-AF65-F5344CB8AC3E}">
        <p14:creationId xmlns:p14="http://schemas.microsoft.com/office/powerpoint/2010/main" xmlns="" val="1893055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92500"/>
          </a:bodyPr>
          <a:lstStyle/>
          <a:p>
            <a:r>
              <a:rPr kumimoji="1" lang="ja-JP" altLang="en-US" dirty="0" smtClean="0"/>
              <a:t>ネタが沸かなくて</a:t>
            </a:r>
            <a:r>
              <a:rPr kumimoji="1" lang="en-US" altLang="ja-JP" dirty="0" smtClean="0"/>
              <a:t>3</a:t>
            </a:r>
            <a:r>
              <a:rPr kumimoji="1" lang="ja-JP" altLang="en-US" dirty="0" smtClean="0"/>
              <a:t>週間、本を借りても悶々とする日々。</a:t>
            </a:r>
            <a:endParaRPr kumimoji="1" lang="en-US" altLang="ja-JP" dirty="0" smtClean="0"/>
          </a:p>
          <a:p>
            <a:r>
              <a:rPr lang="ja-JP" altLang="en-US" dirty="0" smtClean="0"/>
              <a:t>何かやらなきゃ、でもネタ（以下略）</a:t>
            </a:r>
            <a:endParaRPr lang="en-US" altLang="ja-JP" dirty="0" smtClean="0"/>
          </a:p>
          <a:p>
            <a:r>
              <a:rPr kumimoji="1" lang="ja-JP" altLang="en-US" dirty="0" smtClean="0"/>
              <a:t>あ、どうしよう。発表来週？</a:t>
            </a:r>
            <a:endParaRPr kumimoji="1" lang="en-US" altLang="ja-JP" dirty="0" smtClean="0"/>
          </a:p>
          <a:p>
            <a:r>
              <a:rPr lang="ja-JP" altLang="en-US" dirty="0" smtClean="0"/>
              <a:t>語りだせば長い。けど自分から言う事無い</a:t>
            </a:r>
            <a:r>
              <a:rPr lang="en-US" altLang="ja-JP" dirty="0" smtClean="0"/>
              <a:t>…</a:t>
            </a:r>
            <a:r>
              <a:rPr lang="ja-JP" altLang="en-US" dirty="0" smtClean="0"/>
              <a:t>発表くらいは面白いもの作りたいなー。</a:t>
            </a:r>
            <a:endParaRPr lang="en-US" altLang="ja-JP" dirty="0" smtClean="0"/>
          </a:p>
          <a:p>
            <a:r>
              <a:rPr lang="ja-JP" altLang="en-US" dirty="0" smtClean="0"/>
              <a:t>何故か</a:t>
            </a:r>
            <a:r>
              <a:rPr kumimoji="1" lang="ja-JP" altLang="en-US" dirty="0" smtClean="0"/>
              <a:t>アイスランドのヘイマエイ（島です）の歴史を調べ始める。</a:t>
            </a:r>
            <a:endParaRPr kumimoji="1" lang="en-US" altLang="ja-JP" dirty="0" smtClean="0"/>
          </a:p>
          <a:p>
            <a:r>
              <a:rPr lang="ja-JP" altLang="en-US" dirty="0" smtClean="0"/>
              <a:t>世界遺産、</a:t>
            </a:r>
            <a:r>
              <a:rPr lang="en-US" altLang="ja-JP" dirty="0" smtClean="0"/>
              <a:t>2</a:t>
            </a:r>
            <a:r>
              <a:rPr lang="ja-JP" altLang="en-US" dirty="0" smtClean="0"/>
              <a:t>年前に新しい場所登録されてた筈</a:t>
            </a:r>
            <a:r>
              <a:rPr lang="en-US" altLang="ja-JP" dirty="0" smtClean="0"/>
              <a:t>…</a:t>
            </a:r>
          </a:p>
          <a:p>
            <a:r>
              <a:rPr kumimoji="1" lang="ja-JP" altLang="en-US" dirty="0"/>
              <a:t>そう</a:t>
            </a:r>
            <a:r>
              <a:rPr kumimoji="1" lang="ja-JP" altLang="en-US" dirty="0" smtClean="0"/>
              <a:t>だ、世界遺産を。</a:t>
            </a:r>
            <a:r>
              <a:rPr kumimoji="1" lang="en-US" altLang="ja-JP" dirty="0" smtClean="0"/>
              <a:t>…</a:t>
            </a:r>
            <a:r>
              <a:rPr kumimoji="1" lang="ja-JP" altLang="en-US" dirty="0" smtClean="0"/>
              <a:t>って、また収集がつかなく</a:t>
            </a:r>
            <a:r>
              <a:rPr kumimoji="1" lang="en-US" altLang="ja-JP" dirty="0" smtClean="0"/>
              <a:t>…</a:t>
            </a:r>
            <a:r>
              <a:rPr kumimoji="1" lang="ja-JP" altLang="en-US" dirty="0" smtClean="0"/>
              <a:t>ま、いっか☆</a:t>
            </a:r>
            <a:endParaRPr kumimoji="1" lang="en-US" altLang="ja-JP" dirty="0" smtClean="0"/>
          </a:p>
          <a:p>
            <a:endParaRPr kumimoji="1" lang="ja-JP" altLang="en-US" dirty="0"/>
          </a:p>
        </p:txBody>
      </p:sp>
      <p:sp>
        <p:nvSpPr>
          <p:cNvPr id="2" name="タイトル 1"/>
          <p:cNvSpPr>
            <a:spLocks noGrp="1"/>
          </p:cNvSpPr>
          <p:nvPr>
            <p:ph type="title"/>
          </p:nvPr>
        </p:nvSpPr>
        <p:spPr/>
        <p:txBody>
          <a:bodyPr/>
          <a:lstStyle/>
          <a:p>
            <a:r>
              <a:rPr kumimoji="1" lang="ja-JP" altLang="en-US" dirty="0" smtClean="0">
                <a:solidFill>
                  <a:srgbClr val="FF0000"/>
                </a:solidFill>
              </a:rPr>
              <a:t>大変です</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dirty="0" smtClean="0"/>
              <a:t>ネタが少なすぎたので、ヴァイキングの文化も入れます。</a:t>
            </a:r>
            <a:endParaRPr kumimoji="1" lang="en-US" altLang="ja-JP" dirty="0" smtClean="0"/>
          </a:p>
          <a:p>
            <a:r>
              <a:rPr lang="ja-JP" altLang="en-US" dirty="0"/>
              <a:t>文化圏</a:t>
            </a:r>
            <a:r>
              <a:rPr lang="ja-JP" altLang="en-US" dirty="0" smtClean="0"/>
              <a:t>が若干（？）違うので、フィンランドは入れません。ワイナミョイネン知らない。</a:t>
            </a:r>
            <a:endParaRPr kumimoji="1" lang="ja-JP" altLang="en-US" dirty="0"/>
          </a:p>
        </p:txBody>
      </p:sp>
      <p:sp>
        <p:nvSpPr>
          <p:cNvPr id="2" name="タイトル 1"/>
          <p:cNvSpPr>
            <a:spLocks noGrp="1"/>
          </p:cNvSpPr>
          <p:nvPr>
            <p:ph type="title"/>
          </p:nvPr>
        </p:nvSpPr>
        <p:spPr/>
        <p:txBody>
          <a:bodyPr/>
          <a:lstStyle/>
          <a:p>
            <a:r>
              <a:rPr kumimoji="1" lang="ja-JP" altLang="en-US" sz="3600" dirty="0" smtClean="0"/>
              <a:t>北欧の世界遺産と北欧神話</a:t>
            </a:r>
            <a:endParaRPr kumimoji="1"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67544" y="2132856"/>
            <a:ext cx="8229600" cy="4824536"/>
          </a:xfrm>
        </p:spPr>
        <p:txBody>
          <a:bodyPr>
            <a:normAutofit fontScale="70000" lnSpcReduction="20000"/>
          </a:bodyPr>
          <a:lstStyle/>
          <a:p>
            <a:r>
              <a:rPr kumimoji="1" lang="ja-JP" altLang="en-US" dirty="0" smtClean="0"/>
              <a:t>アイスランド</a:t>
            </a:r>
            <a:endParaRPr kumimoji="1" lang="en-US" altLang="ja-JP" dirty="0" smtClean="0"/>
          </a:p>
          <a:p>
            <a:pPr lvl="1"/>
            <a:r>
              <a:rPr lang="ja-JP" altLang="en-US" dirty="0" smtClean="0">
                <a:solidFill>
                  <a:srgbClr val="FF66CC"/>
                </a:solidFill>
              </a:rPr>
              <a:t>シンクヴェトリル国立公園</a:t>
            </a:r>
            <a:endParaRPr lang="en-US" altLang="ja-JP" dirty="0" smtClean="0">
              <a:solidFill>
                <a:srgbClr val="FF66CC"/>
              </a:solidFill>
            </a:endParaRPr>
          </a:p>
          <a:p>
            <a:pPr lvl="1"/>
            <a:r>
              <a:rPr kumimoji="1" lang="ja-JP" altLang="en-US" b="1" dirty="0" smtClean="0">
                <a:solidFill>
                  <a:srgbClr val="00B0F0"/>
                </a:solidFill>
              </a:rPr>
              <a:t>スルツェイ</a:t>
            </a:r>
            <a:endParaRPr kumimoji="1" lang="en-US" altLang="ja-JP" b="1" dirty="0" smtClean="0">
              <a:solidFill>
                <a:srgbClr val="00B0F0"/>
              </a:solidFill>
            </a:endParaRPr>
          </a:p>
          <a:p>
            <a:pPr lvl="1">
              <a:buNone/>
            </a:pPr>
            <a:endParaRPr kumimoji="1" lang="en-US" altLang="ja-JP" dirty="0" smtClean="0"/>
          </a:p>
          <a:p>
            <a:r>
              <a:rPr lang="ja-JP" altLang="en-US" dirty="0" smtClean="0"/>
              <a:t>スウェーデン</a:t>
            </a:r>
            <a:endParaRPr lang="en-US" altLang="ja-JP" dirty="0" smtClean="0"/>
          </a:p>
          <a:p>
            <a:pPr lvl="1"/>
            <a:r>
              <a:rPr lang="ja-JP" altLang="en-US" dirty="0" smtClean="0"/>
              <a:t>ドロットニングホルムの王領地</a:t>
            </a:r>
            <a:endParaRPr lang="en-US" altLang="ja-JP" dirty="0" smtClean="0"/>
          </a:p>
          <a:p>
            <a:pPr lvl="1"/>
            <a:r>
              <a:rPr lang="ja-JP" altLang="en-US" dirty="0" smtClean="0">
                <a:solidFill>
                  <a:srgbClr val="FF66CC"/>
                </a:solidFill>
              </a:rPr>
              <a:t>ビルカとホーヴゴーデン</a:t>
            </a:r>
            <a:endParaRPr lang="en-US" altLang="ja-JP" dirty="0" smtClean="0">
              <a:solidFill>
                <a:srgbClr val="FF66CC"/>
              </a:solidFill>
            </a:endParaRPr>
          </a:p>
          <a:p>
            <a:pPr lvl="1"/>
            <a:r>
              <a:rPr lang="ja-JP" altLang="en-US" dirty="0" smtClean="0"/>
              <a:t>エンゲルスバーリ製鉄所</a:t>
            </a:r>
            <a:endParaRPr lang="en-US" altLang="ja-JP" dirty="0" smtClean="0"/>
          </a:p>
          <a:p>
            <a:pPr lvl="1"/>
            <a:r>
              <a:rPr lang="ja-JP" altLang="en-US" dirty="0" smtClean="0"/>
              <a:t>ターヌムの岩絵群</a:t>
            </a:r>
            <a:endParaRPr lang="en-US" altLang="ja-JP" dirty="0" smtClean="0"/>
          </a:p>
          <a:p>
            <a:pPr lvl="1"/>
            <a:r>
              <a:rPr lang="ja-JP" altLang="en-US" dirty="0" smtClean="0"/>
              <a:t>スコーグシュルコゴーデン</a:t>
            </a:r>
            <a:endParaRPr lang="en-US" altLang="ja-JP" dirty="0" smtClean="0"/>
          </a:p>
          <a:p>
            <a:pPr lvl="1"/>
            <a:r>
              <a:rPr lang="ja-JP" altLang="en-US" dirty="0"/>
              <a:t>ハンザ</a:t>
            </a:r>
            <a:r>
              <a:rPr lang="ja-JP" altLang="en-US" dirty="0" smtClean="0"/>
              <a:t>都市ウィスヴュー</a:t>
            </a:r>
            <a:endParaRPr lang="en-US" altLang="ja-JP" dirty="0" smtClean="0"/>
          </a:p>
          <a:p>
            <a:pPr lvl="1"/>
            <a:r>
              <a:rPr lang="ja-JP" altLang="en-US" dirty="0" smtClean="0"/>
              <a:t>ラポニア地域</a:t>
            </a:r>
            <a:endParaRPr lang="en-US" altLang="ja-JP" dirty="0" smtClean="0"/>
          </a:p>
          <a:p>
            <a:pPr lvl="1"/>
            <a:r>
              <a:rPr lang="ja-JP" altLang="en-US" dirty="0" smtClean="0"/>
              <a:t>ルーレオーのガンメルスタードの教会街</a:t>
            </a:r>
            <a:endParaRPr lang="en-US" altLang="ja-JP" dirty="0" smtClean="0"/>
          </a:p>
          <a:p>
            <a:pPr lvl="1"/>
            <a:r>
              <a:rPr lang="ja-JP" altLang="en-US" dirty="0" smtClean="0"/>
              <a:t>カールスクローナの軍港</a:t>
            </a:r>
            <a:endParaRPr lang="en-US" altLang="ja-JP" dirty="0" smtClean="0"/>
          </a:p>
          <a:p>
            <a:pPr lvl="1"/>
            <a:r>
              <a:rPr lang="ja-JP" altLang="en-US" dirty="0" smtClean="0"/>
              <a:t>ヘーガ・クステンとクヴァルケン諸島</a:t>
            </a:r>
            <a:endParaRPr lang="en-US" altLang="ja-JP" dirty="0"/>
          </a:p>
          <a:p>
            <a:pPr lvl="1"/>
            <a:r>
              <a:rPr lang="ja-JP" altLang="en-US" dirty="0" smtClean="0"/>
              <a:t>エーランド島南部の農業景観</a:t>
            </a:r>
            <a:endParaRPr lang="en-US" altLang="ja-JP" dirty="0" smtClean="0"/>
          </a:p>
          <a:p>
            <a:pPr lvl="1"/>
            <a:r>
              <a:rPr lang="ja-JP" altLang="en-US" dirty="0" smtClean="0"/>
              <a:t>ファールンにある大銅山の鉱業地域</a:t>
            </a:r>
            <a:endParaRPr lang="en-US" altLang="ja-JP" dirty="0" smtClean="0"/>
          </a:p>
          <a:p>
            <a:pPr lvl="1"/>
            <a:r>
              <a:rPr lang="ja-JP" altLang="en-US" dirty="0" smtClean="0"/>
              <a:t>ヴァールベリの無線局</a:t>
            </a:r>
            <a:endParaRPr lang="en-US" altLang="ja-JP" dirty="0" smtClean="0"/>
          </a:p>
          <a:p>
            <a:pPr lvl="1"/>
            <a:r>
              <a:rPr lang="ja-JP" altLang="en-US" dirty="0" smtClean="0"/>
              <a:t>シュトルーヴェの測地弧</a:t>
            </a:r>
            <a:endParaRPr lang="en-US" altLang="ja-JP" dirty="0" smtClean="0"/>
          </a:p>
        </p:txBody>
      </p:sp>
      <p:sp>
        <p:nvSpPr>
          <p:cNvPr id="2" name="タイトル 1"/>
          <p:cNvSpPr>
            <a:spLocks noGrp="1"/>
          </p:cNvSpPr>
          <p:nvPr>
            <p:ph type="title"/>
          </p:nvPr>
        </p:nvSpPr>
        <p:spPr>
          <a:xfrm>
            <a:off x="467544" y="548680"/>
            <a:ext cx="8229600" cy="1143000"/>
          </a:xfrm>
        </p:spPr>
        <p:txBody>
          <a:bodyPr>
            <a:normAutofit/>
          </a:bodyPr>
          <a:lstStyle/>
          <a:p>
            <a:r>
              <a:rPr lang="en-US" altLang="ja-JP" sz="3600" dirty="0" smtClean="0"/>
              <a:t>4</a:t>
            </a:r>
            <a:r>
              <a:rPr lang="ja-JP" altLang="en-US" sz="3600" dirty="0" smtClean="0"/>
              <a:t>カ国の世界遺産</a:t>
            </a:r>
            <a:endParaRPr kumimoji="1"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animEffect transition="in" filter="fade">
                                      <p:cBhvr>
                                        <p:cTn id="45" dur="500"/>
                                        <p:tgtEl>
                                          <p:spTgt spid="3">
                                            <p:txEl>
                                              <p:pRg st="13" end="13"/>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4" end="14"/>
                                            </p:txEl>
                                          </p:spTgt>
                                        </p:tgtEl>
                                        <p:attrNameLst>
                                          <p:attrName>style.visibility</p:attrName>
                                        </p:attrNameLst>
                                      </p:cBhvr>
                                      <p:to>
                                        <p:strVal val="visible"/>
                                      </p:to>
                                    </p:set>
                                    <p:animEffect transition="in" filter="fade">
                                      <p:cBhvr>
                                        <p:cTn id="48" dur="500"/>
                                        <p:tgtEl>
                                          <p:spTgt spid="3">
                                            <p:txEl>
                                              <p:pRg st="14" end="14"/>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animEffect transition="in" filter="fade">
                                      <p:cBhvr>
                                        <p:cTn id="51" dur="500"/>
                                        <p:tgtEl>
                                          <p:spTgt spid="3">
                                            <p:txEl>
                                              <p:pRg st="15" end="15"/>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16" end="16"/>
                                            </p:txEl>
                                          </p:spTgt>
                                        </p:tgtEl>
                                        <p:attrNameLst>
                                          <p:attrName>style.visibility</p:attrName>
                                        </p:attrNameLst>
                                      </p:cBhvr>
                                      <p:to>
                                        <p:strVal val="visible"/>
                                      </p:to>
                                    </p:set>
                                    <p:animEffect transition="in" filter="fade">
                                      <p:cBhvr>
                                        <p:cTn id="54" dur="500"/>
                                        <p:tgtEl>
                                          <p:spTgt spid="3">
                                            <p:txEl>
                                              <p:pRg st="16" end="16"/>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animEffect transition="in" filter="fade">
                                      <p:cBhvr>
                                        <p:cTn id="57" dur="500"/>
                                        <p:tgtEl>
                                          <p:spTgt spid="3">
                                            <p:txEl>
                                              <p:pRg st="17" end="17"/>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18" end="18"/>
                                            </p:txEl>
                                          </p:spTgt>
                                        </p:tgtEl>
                                        <p:attrNameLst>
                                          <p:attrName>style.visibility</p:attrName>
                                        </p:attrNameLst>
                                      </p:cBhvr>
                                      <p:to>
                                        <p:strVal val="visible"/>
                                      </p:to>
                                    </p:set>
                                    <p:animEffect transition="in" filter="fade">
                                      <p:cBhvr>
                                        <p:cTn id="60"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デンマーク</a:t>
            </a:r>
            <a:endParaRPr lang="en-US" altLang="ja-JP" dirty="0"/>
          </a:p>
          <a:p>
            <a:pPr lvl="1"/>
            <a:r>
              <a:rPr kumimoji="1" lang="ja-JP" altLang="en-US" dirty="0" smtClean="0">
                <a:solidFill>
                  <a:srgbClr val="FF66CC"/>
                </a:solidFill>
              </a:rPr>
              <a:t>イェリング墳墓群</a:t>
            </a:r>
            <a:endParaRPr kumimoji="1" lang="en-US" altLang="ja-JP" dirty="0" smtClean="0">
              <a:solidFill>
                <a:srgbClr val="FF66CC"/>
              </a:solidFill>
            </a:endParaRPr>
          </a:p>
          <a:p>
            <a:pPr lvl="1"/>
            <a:r>
              <a:rPr lang="ja-JP" altLang="en-US" dirty="0" smtClean="0"/>
              <a:t>ロスキレ大聖堂</a:t>
            </a:r>
            <a:endParaRPr lang="en-US" altLang="ja-JP" dirty="0" smtClean="0"/>
          </a:p>
          <a:p>
            <a:pPr lvl="1"/>
            <a:r>
              <a:rPr kumimoji="1" lang="ja-JP" altLang="en-US" dirty="0" smtClean="0"/>
              <a:t>クロンボー城</a:t>
            </a:r>
            <a:endParaRPr kumimoji="1" lang="en-US" altLang="ja-JP" dirty="0" smtClean="0"/>
          </a:p>
          <a:p>
            <a:pPr lvl="1"/>
            <a:r>
              <a:rPr lang="ja-JP" altLang="en-US" dirty="0" smtClean="0"/>
              <a:t>イルリサット・フィヨルド</a:t>
            </a:r>
            <a:endParaRPr kumimoji="1" lang="en-US" altLang="ja-JP" dirty="0" smtClean="0"/>
          </a:p>
          <a:p>
            <a:r>
              <a:rPr lang="ja-JP" altLang="en-US" dirty="0" smtClean="0"/>
              <a:t>ノルウェー</a:t>
            </a:r>
            <a:endParaRPr lang="en-US" altLang="ja-JP" dirty="0" smtClean="0"/>
          </a:p>
          <a:p>
            <a:pPr lvl="1"/>
            <a:r>
              <a:rPr lang="ja-JP" altLang="en-US" dirty="0" smtClean="0">
                <a:solidFill>
                  <a:srgbClr val="FF66CC"/>
                </a:solidFill>
              </a:rPr>
              <a:t>ウルネスの木造教会</a:t>
            </a:r>
            <a:endParaRPr lang="en-US" altLang="ja-JP" dirty="0" smtClean="0">
              <a:solidFill>
                <a:srgbClr val="FF66CC"/>
              </a:solidFill>
            </a:endParaRPr>
          </a:p>
          <a:p>
            <a:pPr lvl="1"/>
            <a:r>
              <a:rPr kumimoji="1" lang="ja-JP" altLang="en-US" dirty="0" smtClean="0"/>
              <a:t>ブリッゲン</a:t>
            </a:r>
            <a:endParaRPr kumimoji="1" lang="en-US" altLang="ja-JP" dirty="0" smtClean="0"/>
          </a:p>
          <a:p>
            <a:pPr lvl="1"/>
            <a:r>
              <a:rPr lang="ja-JP" altLang="en-US" dirty="0" smtClean="0"/>
              <a:t>レーロースの鉱山街とその周辺</a:t>
            </a:r>
            <a:endParaRPr lang="en-US" altLang="ja-JP" dirty="0" smtClean="0"/>
          </a:p>
          <a:p>
            <a:pPr lvl="1"/>
            <a:r>
              <a:rPr kumimoji="1" lang="ja-JP" altLang="en-US" dirty="0" smtClean="0"/>
              <a:t>アルタの岩絵</a:t>
            </a:r>
            <a:endParaRPr kumimoji="1" lang="en-US" altLang="ja-JP" dirty="0" smtClean="0"/>
          </a:p>
          <a:p>
            <a:pPr lvl="1"/>
            <a:r>
              <a:rPr lang="ja-JP" altLang="en-US" dirty="0" smtClean="0"/>
              <a:t>ヴェーガ群島</a:t>
            </a:r>
            <a:endParaRPr lang="en-US" altLang="ja-JP" dirty="0" smtClean="0"/>
          </a:p>
          <a:p>
            <a:pPr lvl="1"/>
            <a:r>
              <a:rPr kumimoji="1" lang="ja-JP" altLang="en-US" dirty="0" smtClean="0"/>
              <a:t>シュトルーヴェの測地弧</a:t>
            </a:r>
            <a:endParaRPr kumimoji="1" lang="en-US" altLang="ja-JP" dirty="0" smtClean="0"/>
          </a:p>
          <a:p>
            <a:pPr lvl="1"/>
            <a:r>
              <a:rPr lang="ja-JP" altLang="en-US" dirty="0" smtClean="0"/>
              <a:t>西ノルウェーフィヨルド群</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p:cNvSpPr>
            <a:spLocks noGrp="1"/>
          </p:cNvSpPr>
          <p:nvPr>
            <p:ph sz="quarter" idx="13"/>
          </p:nvPr>
        </p:nvSpPr>
        <p:spPr>
          <a:xfrm>
            <a:off x="683568" y="2132856"/>
            <a:ext cx="3803904" cy="3877056"/>
          </a:xfrm>
        </p:spPr>
        <p:txBody>
          <a:bodyPr>
            <a:normAutofit/>
          </a:bodyPr>
          <a:lstStyle/>
          <a:p>
            <a:r>
              <a:rPr kumimoji="1" lang="ja-JP" altLang="en-US" sz="2000" dirty="0" smtClean="0">
                <a:solidFill>
                  <a:schemeClr val="accent5">
                    <a:lumMod val="75000"/>
                  </a:schemeClr>
                </a:solidFill>
              </a:rPr>
              <a:t>神話要素を含む世界遺産</a:t>
            </a:r>
            <a:endParaRPr kumimoji="1" lang="en-US" altLang="ja-JP" sz="2000" dirty="0" smtClean="0">
              <a:solidFill>
                <a:schemeClr val="accent5">
                  <a:lumMod val="75000"/>
                </a:schemeClr>
              </a:solidFill>
            </a:endParaRPr>
          </a:p>
          <a:p>
            <a:pPr lvl="1"/>
            <a:endParaRPr lang="en-US" altLang="ja-JP" sz="1600" dirty="0"/>
          </a:p>
          <a:p>
            <a:pPr lvl="1"/>
            <a:r>
              <a:rPr kumimoji="1" lang="ja-JP" altLang="en-US" sz="1600" dirty="0" smtClean="0"/>
              <a:t>スルツェイ</a:t>
            </a:r>
            <a:endParaRPr kumimoji="1" lang="en-US" altLang="ja-JP" sz="1600" dirty="0" smtClean="0"/>
          </a:p>
          <a:p>
            <a:pPr marL="457200" lvl="1" indent="0">
              <a:buNone/>
            </a:pPr>
            <a:r>
              <a:rPr lang="en-US" altLang="ja-JP" sz="1600" dirty="0"/>
              <a:t>	</a:t>
            </a:r>
            <a:r>
              <a:rPr kumimoji="1" lang="ja-JP" altLang="en-US" sz="1600" dirty="0" smtClean="0"/>
              <a:t>（アイスランド）</a:t>
            </a:r>
            <a:endParaRPr kumimoji="1" lang="ja-JP" altLang="en-US" sz="1600" dirty="0"/>
          </a:p>
        </p:txBody>
      </p:sp>
      <p:sp>
        <p:nvSpPr>
          <p:cNvPr id="6" name="コンテンツ プレースホルダー 5"/>
          <p:cNvSpPr>
            <a:spLocks noGrp="1"/>
          </p:cNvSpPr>
          <p:nvPr>
            <p:ph sz="quarter" idx="14"/>
          </p:nvPr>
        </p:nvSpPr>
        <p:spPr>
          <a:xfrm>
            <a:off x="4427984" y="2132856"/>
            <a:ext cx="4464496" cy="4525963"/>
          </a:xfrm>
        </p:spPr>
        <p:txBody>
          <a:bodyPr>
            <a:normAutofit/>
          </a:bodyPr>
          <a:lstStyle/>
          <a:p>
            <a:r>
              <a:rPr kumimoji="1" lang="ja-JP" altLang="en-US" sz="2000" dirty="0" smtClean="0">
                <a:solidFill>
                  <a:srgbClr val="FF66CC"/>
                </a:solidFill>
              </a:rPr>
              <a:t>ヴァイキング時代の世界遺産</a:t>
            </a:r>
            <a:endParaRPr kumimoji="1" lang="en-US" altLang="ja-JP" sz="2000" dirty="0" smtClean="0">
              <a:solidFill>
                <a:srgbClr val="FF66CC"/>
              </a:solidFill>
            </a:endParaRPr>
          </a:p>
          <a:p>
            <a:endParaRPr lang="en-US" altLang="ja-JP" sz="1600" dirty="0"/>
          </a:p>
          <a:p>
            <a:pPr lvl="1"/>
            <a:r>
              <a:rPr kumimoji="1" lang="ja-JP" altLang="en-US" sz="1600" dirty="0" smtClean="0"/>
              <a:t>シンクヴェトリル国立公園</a:t>
            </a:r>
            <a:endParaRPr kumimoji="1" lang="en-US" altLang="ja-JP" sz="1600" dirty="0" smtClean="0"/>
          </a:p>
          <a:p>
            <a:pPr marL="457200" lvl="1" indent="0">
              <a:buNone/>
            </a:pPr>
            <a:r>
              <a:rPr lang="en-US" altLang="ja-JP" sz="1600" dirty="0"/>
              <a:t>	</a:t>
            </a:r>
            <a:r>
              <a:rPr lang="en-US" altLang="ja-JP" sz="1600" dirty="0" smtClean="0"/>
              <a:t>	</a:t>
            </a:r>
            <a:r>
              <a:rPr kumimoji="1" lang="ja-JP" altLang="en-US" sz="1600" dirty="0" smtClean="0"/>
              <a:t>（アイスランド）</a:t>
            </a:r>
            <a:endParaRPr kumimoji="1" lang="en-US" altLang="ja-JP" sz="1600" dirty="0" smtClean="0"/>
          </a:p>
          <a:p>
            <a:pPr lvl="1"/>
            <a:r>
              <a:rPr kumimoji="1" lang="ja-JP" altLang="en-US" sz="1600" dirty="0" smtClean="0"/>
              <a:t>ビルカとホーヴゴーデン</a:t>
            </a:r>
            <a:endParaRPr kumimoji="1" lang="en-US" altLang="ja-JP" sz="1600" dirty="0" smtClean="0"/>
          </a:p>
          <a:p>
            <a:pPr marL="457200" lvl="1" indent="0">
              <a:buNone/>
            </a:pPr>
            <a:r>
              <a:rPr lang="en-US" altLang="ja-JP" sz="1600" dirty="0"/>
              <a:t>	</a:t>
            </a:r>
            <a:r>
              <a:rPr lang="en-US" altLang="ja-JP" sz="1600" dirty="0" smtClean="0"/>
              <a:t>	</a:t>
            </a:r>
            <a:r>
              <a:rPr kumimoji="1" lang="ja-JP" altLang="en-US" sz="1600" dirty="0" smtClean="0"/>
              <a:t>（スウェーデン）</a:t>
            </a:r>
            <a:endParaRPr kumimoji="1" lang="en-US" altLang="ja-JP" sz="1600" dirty="0" smtClean="0"/>
          </a:p>
          <a:p>
            <a:pPr lvl="1"/>
            <a:r>
              <a:rPr lang="ja-JP" altLang="en-US" sz="1600" dirty="0" smtClean="0"/>
              <a:t>イェリング墳墓群</a:t>
            </a:r>
            <a:endParaRPr lang="en-US" altLang="ja-JP" sz="1600" dirty="0" smtClean="0"/>
          </a:p>
          <a:p>
            <a:pPr marL="457200" lvl="1" indent="0">
              <a:buNone/>
            </a:pPr>
            <a:r>
              <a:rPr lang="en-US" altLang="ja-JP" sz="1600" dirty="0"/>
              <a:t>	</a:t>
            </a:r>
            <a:r>
              <a:rPr lang="en-US" altLang="ja-JP" sz="1600" dirty="0" smtClean="0"/>
              <a:t>	</a:t>
            </a:r>
            <a:r>
              <a:rPr lang="ja-JP" altLang="en-US" sz="1600" dirty="0" smtClean="0"/>
              <a:t>（デンマーク）</a:t>
            </a:r>
            <a:endParaRPr lang="en-US" altLang="ja-JP" sz="1600" dirty="0" smtClean="0"/>
          </a:p>
          <a:p>
            <a:pPr lvl="1"/>
            <a:r>
              <a:rPr kumimoji="1" lang="ja-JP" altLang="en-US" sz="1600" dirty="0" smtClean="0"/>
              <a:t>ウルネスの木造教会</a:t>
            </a:r>
            <a:endParaRPr kumimoji="1" lang="en-US" altLang="ja-JP" sz="1600" dirty="0" smtClean="0"/>
          </a:p>
          <a:p>
            <a:pPr marL="457200" lvl="1" indent="0">
              <a:buNone/>
            </a:pPr>
            <a:r>
              <a:rPr lang="en-US" altLang="ja-JP" sz="1600" dirty="0"/>
              <a:t>	</a:t>
            </a:r>
            <a:r>
              <a:rPr lang="en-US" altLang="ja-JP" sz="1600" dirty="0" smtClean="0"/>
              <a:t>	</a:t>
            </a:r>
            <a:r>
              <a:rPr lang="ja-JP" altLang="en-US" sz="1600" dirty="0" smtClean="0"/>
              <a:t>（ノルウェー</a:t>
            </a:r>
            <a:r>
              <a:rPr lang="ja-JP" altLang="en-US" sz="2000" dirty="0" smtClean="0"/>
              <a:t>）</a:t>
            </a:r>
            <a:endParaRPr kumimoji="1" lang="ja-JP"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5">
                                            <p:txEl>
                                              <p:pRg st="2" end="2"/>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5">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p:txBody>
          <a:bodyPr>
            <a:normAutofit/>
          </a:bodyPr>
          <a:lstStyle/>
          <a:p>
            <a:r>
              <a:rPr kumimoji="1" lang="ja-JP" altLang="en-US" dirty="0" smtClean="0"/>
              <a:t>アイスランドの南の方、ウエストマン諸島の最南端にある火山島。</a:t>
            </a:r>
            <a:endParaRPr kumimoji="1" lang="en-US" altLang="ja-JP" dirty="0" smtClean="0"/>
          </a:p>
          <a:p>
            <a:r>
              <a:rPr lang="en-US" altLang="ja-JP" dirty="0" smtClean="0"/>
              <a:t>1963</a:t>
            </a:r>
            <a:r>
              <a:rPr lang="ja-JP" altLang="en-US" dirty="0" smtClean="0"/>
              <a:t>年から</a:t>
            </a:r>
            <a:r>
              <a:rPr lang="en-US" altLang="ja-JP" dirty="0" smtClean="0"/>
              <a:t>4</a:t>
            </a:r>
            <a:r>
              <a:rPr lang="ja-JP" altLang="en-US" dirty="0" smtClean="0"/>
              <a:t>年間の火山活動でできた新島で、</a:t>
            </a:r>
            <a:r>
              <a:rPr lang="en-US" altLang="ja-JP" dirty="0" smtClean="0"/>
              <a:t>64</a:t>
            </a:r>
            <a:r>
              <a:rPr lang="ja-JP" altLang="en-US" dirty="0"/>
              <a:t>年に初めて研究者が上陸し</a:t>
            </a:r>
            <a:r>
              <a:rPr lang="ja-JP" altLang="en-US" dirty="0" smtClean="0"/>
              <a:t>、高緯度帯</a:t>
            </a:r>
            <a:r>
              <a:rPr lang="ja-JP" altLang="en-US" dirty="0"/>
              <a:t>に突如出現した火山島に</a:t>
            </a:r>
            <a:r>
              <a:rPr lang="ja-JP" altLang="en-US" dirty="0" smtClean="0"/>
              <a:t>、いかに外来</a:t>
            </a:r>
            <a:r>
              <a:rPr lang="ja-JP" altLang="en-US" dirty="0"/>
              <a:t>の動植物が定着するかその生態系を解明</a:t>
            </a:r>
            <a:r>
              <a:rPr lang="ja-JP" altLang="en-US" dirty="0" smtClean="0"/>
              <a:t>する実験室みたいになっている。</a:t>
            </a:r>
            <a:endParaRPr kumimoji="1" lang="en-US" altLang="ja-JP" dirty="0" smtClean="0"/>
          </a:p>
          <a:p>
            <a:r>
              <a:rPr kumimoji="1" lang="en-US" altLang="ja-JP" dirty="0" smtClean="0"/>
              <a:t>2008</a:t>
            </a:r>
            <a:r>
              <a:rPr kumimoji="1" lang="ja-JP" altLang="en-US" dirty="0" smtClean="0"/>
              <a:t>年に世界遺産登録基準の</a:t>
            </a:r>
            <a:r>
              <a:rPr kumimoji="1" lang="en-US" altLang="ja-JP" dirty="0" smtClean="0"/>
              <a:t>9</a:t>
            </a:r>
            <a:r>
              <a:rPr kumimoji="1" lang="ja-JP" altLang="en-US" dirty="0" smtClean="0"/>
              <a:t>個目の項目で自然遺産に登録された。</a:t>
            </a:r>
            <a:endParaRPr kumimoji="1" lang="en-US" altLang="ja-JP" dirty="0" smtClean="0"/>
          </a:p>
          <a:p>
            <a:r>
              <a:rPr lang="ja-JP" altLang="en-US" dirty="0" smtClean="0"/>
              <a:t>現在</a:t>
            </a:r>
            <a:r>
              <a:rPr lang="ja-JP" altLang="en-US" dirty="0" smtClean="0"/>
              <a:t>、</a:t>
            </a:r>
            <a:r>
              <a:rPr lang="ja-JP" altLang="en-US" dirty="0" smtClean="0"/>
              <a:t>島</a:t>
            </a:r>
            <a:r>
              <a:rPr lang="ja-JP" altLang="en-US" dirty="0"/>
              <a:t>へ</a:t>
            </a:r>
            <a:r>
              <a:rPr lang="ja-JP" altLang="en-US" dirty="0" smtClean="0"/>
              <a:t>の</a:t>
            </a:r>
            <a:r>
              <a:rPr lang="ja-JP" altLang="en-US" u="wavyHeavy" dirty="0" smtClean="0">
                <a:uFill>
                  <a:solidFill>
                    <a:srgbClr val="FF0000"/>
                  </a:solidFill>
                </a:uFill>
              </a:rPr>
              <a:t>上陸</a:t>
            </a:r>
            <a:r>
              <a:rPr lang="ja-JP" altLang="en-US" dirty="0" smtClean="0"/>
              <a:t>は制限</a:t>
            </a:r>
            <a:r>
              <a:rPr lang="ja-JP" altLang="en-US" smtClean="0"/>
              <a:t>されて</a:t>
            </a:r>
            <a:r>
              <a:rPr lang="ja-JP" altLang="en-US" smtClean="0"/>
              <a:t>いる。</a:t>
            </a:r>
            <a:endParaRPr kumimoji="1" lang="en-US" altLang="ja-JP" dirty="0" smtClean="0"/>
          </a:p>
          <a:p>
            <a:endParaRPr kumimoji="1" lang="ja-JP" altLang="en-US" dirty="0"/>
          </a:p>
        </p:txBody>
      </p:sp>
      <p:sp>
        <p:nvSpPr>
          <p:cNvPr id="5" name="タイトル 4"/>
          <p:cNvSpPr>
            <a:spLocks noGrp="1"/>
          </p:cNvSpPr>
          <p:nvPr>
            <p:ph type="title"/>
          </p:nvPr>
        </p:nvSpPr>
        <p:spPr/>
        <p:txBody>
          <a:bodyPr/>
          <a:lstStyle/>
          <a:p>
            <a:r>
              <a:rPr kumimoji="1" lang="ja-JP" altLang="en-US" sz="3600" dirty="0" smtClean="0"/>
              <a:t>スルツェイ</a:t>
            </a:r>
            <a:endParaRPr kumimoji="1" lang="ja-JP" altLang="en-US" sz="3600" dirty="0"/>
          </a:p>
        </p:txBody>
      </p:sp>
    </p:spTree>
    <p:extLst>
      <p:ext uri="{BB962C8B-B14F-4D97-AF65-F5344CB8AC3E}">
        <p14:creationId xmlns:p14="http://schemas.microsoft.com/office/powerpoint/2010/main" xmlns="" val="408586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3.gstatic.com/images?q=tbn:ANd9GcT6LJjTV8PIueylxhO2dyVw4yxlPMKskD2jkuh03mOogO5TsgS_r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332656"/>
            <a:ext cx="4934517" cy="208823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テキスト ボックス 3"/>
          <p:cNvSpPr txBox="1"/>
          <p:nvPr/>
        </p:nvSpPr>
        <p:spPr>
          <a:xfrm>
            <a:off x="755576" y="2564904"/>
            <a:ext cx="7344816" cy="369332"/>
          </a:xfrm>
          <a:prstGeom prst="rect">
            <a:avLst/>
          </a:prstGeom>
          <a:noFill/>
        </p:spPr>
        <p:txBody>
          <a:bodyPr wrap="square" rtlCol="0">
            <a:spAutoFit/>
          </a:bodyPr>
          <a:lstStyle/>
          <a:p>
            <a:r>
              <a:rPr kumimoji="1" lang="ja-JP" altLang="en-US" dirty="0" smtClean="0">
                <a:latin typeface="ＦＡ 丸ゴシックＭ" pitchFamily="49" charset="-128"/>
                <a:ea typeface="ＦＡ 丸ゴシックＭ" pitchFamily="49" charset="-128"/>
              </a:rPr>
              <a:t>上がスルツェイなんですが、なんだかマンタみたいな</a:t>
            </a:r>
            <a:r>
              <a:rPr kumimoji="1" lang="ja-JP" altLang="en-US" dirty="0" err="1" smtClean="0">
                <a:latin typeface="ＦＡ 丸ゴシックＭ" pitchFamily="49" charset="-128"/>
                <a:ea typeface="ＦＡ 丸ゴシックＭ" pitchFamily="49" charset="-128"/>
              </a:rPr>
              <a:t>形してますよね</a:t>
            </a:r>
            <a:r>
              <a:rPr kumimoji="1" lang="ja-JP" altLang="en-US" dirty="0" smtClean="0"/>
              <a:t>。</a:t>
            </a:r>
            <a:endParaRPr kumimoji="1" lang="ja-JP" altLang="en-US" dirty="0"/>
          </a:p>
        </p:txBody>
      </p:sp>
      <p:pic>
        <p:nvPicPr>
          <p:cNvPr id="1028" name="Picture 4" descr="http://www.h2.dion.ne.jp/~salty-m/name_UF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93928" y="3501008"/>
            <a:ext cx="3810000" cy="28575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テキスト ボックス 4"/>
          <p:cNvSpPr txBox="1"/>
          <p:nvPr/>
        </p:nvSpPr>
        <p:spPr>
          <a:xfrm>
            <a:off x="1331640" y="5373216"/>
            <a:ext cx="2808312" cy="369332"/>
          </a:xfrm>
          <a:prstGeom prst="rect">
            <a:avLst/>
          </a:prstGeom>
          <a:noFill/>
        </p:spPr>
        <p:txBody>
          <a:bodyPr wrap="square" rtlCol="0">
            <a:spAutoFit/>
          </a:bodyPr>
          <a:lstStyle/>
          <a:p>
            <a:r>
              <a:rPr kumimoji="1" lang="ja-JP" altLang="en-US" dirty="0" smtClean="0">
                <a:latin typeface="ＦＡ 丸ゴシックＭ" pitchFamily="49" charset="-128"/>
                <a:ea typeface="ＦＡ 丸ゴシックＭ" pitchFamily="49" charset="-128"/>
              </a:rPr>
              <a:t>マンタはこんなのです→</a:t>
            </a:r>
            <a:endParaRPr kumimoji="1" lang="ja-JP" altLang="en-US" dirty="0">
              <a:latin typeface="ＦＡ 丸ゴシックＭ" pitchFamily="49" charset="-128"/>
              <a:ea typeface="ＦＡ 丸ゴシックＭ" pitchFamily="49" charset="-128"/>
            </a:endParaRPr>
          </a:p>
        </p:txBody>
      </p:sp>
    </p:spTree>
    <p:extLst>
      <p:ext uri="{BB962C8B-B14F-4D97-AF65-F5344CB8AC3E}">
        <p14:creationId xmlns:p14="http://schemas.microsoft.com/office/powerpoint/2010/main" xmlns="" val="413878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燃えた剣</a:t>
            </a:r>
            <a:r>
              <a:rPr lang="ja-JP" altLang="en-US" dirty="0" smtClean="0"/>
              <a:t>を持つ火の巨人「スルト」から名前をとったらしい。</a:t>
            </a:r>
            <a:endParaRPr lang="en-US" altLang="ja-JP" dirty="0" smtClean="0"/>
          </a:p>
          <a:p>
            <a:r>
              <a:rPr kumimoji="1" lang="ja-JP" altLang="en-US" dirty="0" smtClean="0"/>
              <a:t>スルトはラグナロク時に四方八方に火を放つ。その後、大地は海に一度沈み、再び生き生きとした緑の大地が昇ってくる。</a:t>
            </a:r>
            <a:endParaRPr kumimoji="1" lang="en-US" altLang="ja-JP" dirty="0" smtClean="0"/>
          </a:p>
          <a:p>
            <a:r>
              <a:rPr lang="ja-JP" altLang="en-US" dirty="0" smtClean="0"/>
              <a:t>「ラグナロクの最後には、豊穣の神フレイを殺したと」いう話も。</a:t>
            </a:r>
            <a:endParaRPr lang="en-US" altLang="ja-JP" dirty="0" smtClean="0"/>
          </a:p>
          <a:p>
            <a:r>
              <a:rPr kumimoji="1" lang="ja-JP" altLang="en-US" dirty="0" smtClean="0"/>
              <a:t>ラグナロク後は名前が出ないらしく、多分死んだのだと思います。</a:t>
            </a:r>
            <a:r>
              <a:rPr lang="ja-JP" altLang="en-US" dirty="0"/>
              <a:t>それに</a:t>
            </a:r>
            <a:r>
              <a:rPr lang="ja-JP" altLang="en-US" dirty="0" smtClean="0"/>
              <a:t>しても、</a:t>
            </a:r>
            <a:r>
              <a:rPr kumimoji="1" lang="ja-JP" altLang="en-US" dirty="0" smtClean="0"/>
              <a:t>超迷惑な巨人です。</a:t>
            </a:r>
            <a:endParaRPr kumimoji="1" lang="ja-JP" altLang="en-US" dirty="0"/>
          </a:p>
        </p:txBody>
      </p:sp>
      <p:sp>
        <p:nvSpPr>
          <p:cNvPr id="3" name="タイトル 2"/>
          <p:cNvSpPr>
            <a:spLocks noGrp="1"/>
          </p:cNvSpPr>
          <p:nvPr>
            <p:ph type="title"/>
          </p:nvPr>
        </p:nvSpPr>
        <p:spPr/>
        <p:txBody>
          <a:bodyPr/>
          <a:lstStyle/>
          <a:p>
            <a:r>
              <a:rPr kumimoji="1" lang="ja-JP" altLang="en-US" sz="3600" dirty="0" smtClean="0"/>
              <a:t>スルツェイと神話の関係</a:t>
            </a:r>
            <a:endParaRPr kumimoji="1" lang="ja-JP" altLang="en-US" sz="3600" dirty="0"/>
          </a:p>
        </p:txBody>
      </p:sp>
    </p:spTree>
    <p:extLst>
      <p:ext uri="{BB962C8B-B14F-4D97-AF65-F5344CB8AC3E}">
        <p14:creationId xmlns:p14="http://schemas.microsoft.com/office/powerpoint/2010/main" xmlns="" val="338601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539</TotalTime>
  <Words>704</Words>
  <Application>Microsoft Office PowerPoint</Application>
  <PresentationFormat>画面に合わせる (4:3)</PresentationFormat>
  <Paragraphs>99</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ハードカバー</vt:lpstr>
      <vt:lpstr>北欧神話と世界遺産</vt:lpstr>
      <vt:lpstr>大変です</vt:lpstr>
      <vt:lpstr>北欧の世界遺産と北欧神話</vt:lpstr>
      <vt:lpstr>4カ国の世界遺産</vt:lpstr>
      <vt:lpstr>スライド 5</vt:lpstr>
      <vt:lpstr>スライド 6</vt:lpstr>
      <vt:lpstr>スルツェイ</vt:lpstr>
      <vt:lpstr>スライド 8</vt:lpstr>
      <vt:lpstr>スルツェイと神話の関係</vt:lpstr>
      <vt:lpstr>スライド 10</vt:lpstr>
      <vt:lpstr>アイスランドとスルトのあれこれ</vt:lpstr>
      <vt:lpstr>感想</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TOKAI</dc:creator>
  <cp:lastModifiedBy>TOKAI</cp:lastModifiedBy>
  <cp:revision>23</cp:revision>
  <dcterms:created xsi:type="dcterms:W3CDTF">2010-12-08T05:16:00Z</dcterms:created>
  <dcterms:modified xsi:type="dcterms:W3CDTF">2010-12-13T07:36:26Z</dcterms:modified>
</cp:coreProperties>
</file>