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8"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94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91AEFBC8-050B-4C79-A674-61A67805A1CB}" type="datetimeFigureOut">
              <a:rPr kumimoji="1" lang="ja-JP" altLang="en-US" smtClean="0"/>
              <a:t>2011/5/24</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E6262733-10E9-4FC7-ACA8-026A95733CD4}"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1AEFBC8-050B-4C79-A674-61A67805A1CB}" type="datetimeFigureOut">
              <a:rPr kumimoji="1" lang="ja-JP" altLang="en-US" smtClean="0"/>
              <a:t>2011/5/24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262733-10E9-4FC7-ACA8-026A95733CD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1AEFBC8-050B-4C79-A674-61A67805A1CB}" type="datetimeFigureOut">
              <a:rPr kumimoji="1" lang="ja-JP" altLang="en-US" smtClean="0"/>
              <a:t>2011/5/24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262733-10E9-4FC7-ACA8-026A95733CD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91AEFBC8-050B-4C79-A674-61A67805A1CB}" type="datetimeFigureOut">
              <a:rPr kumimoji="1" lang="ja-JP" altLang="en-US" smtClean="0"/>
              <a:t>2011/5/24</a:t>
            </a:fld>
            <a:endParaRPr kumimoji="1" lang="ja-JP" altLang="en-US"/>
          </a:p>
        </p:txBody>
      </p:sp>
      <p:sp>
        <p:nvSpPr>
          <p:cNvPr id="9" name="スライド番号プレースホルダ 8"/>
          <p:cNvSpPr>
            <a:spLocks noGrp="1"/>
          </p:cNvSpPr>
          <p:nvPr>
            <p:ph type="sldNum" sz="quarter" idx="15"/>
          </p:nvPr>
        </p:nvSpPr>
        <p:spPr/>
        <p:txBody>
          <a:bodyPr rtlCol="0"/>
          <a:lstStyle/>
          <a:p>
            <a:fld id="{E6262733-10E9-4FC7-ACA8-026A95733CD4}" type="slidenum">
              <a:rPr kumimoji="1" lang="ja-JP" altLang="en-US" smtClean="0"/>
              <a: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91AEFBC8-050B-4C79-A674-61A67805A1CB}" type="datetimeFigureOut">
              <a:rPr kumimoji="1" lang="ja-JP" altLang="en-US" smtClean="0"/>
              <a:t>2011/5/24</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E6262733-10E9-4FC7-ACA8-026A95733CD4}"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1AEFBC8-050B-4C79-A674-61A67805A1CB}" type="datetimeFigureOut">
              <a:rPr kumimoji="1" lang="ja-JP" altLang="en-US" smtClean="0"/>
              <a:t>2011/5/24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262733-10E9-4FC7-ACA8-026A95733CD4}" type="slidenum">
              <a:rPr kumimoji="1" lang="ja-JP" altLang="en-US" smtClean="0"/>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91AEFBC8-050B-4C79-A674-61A67805A1CB}" type="datetimeFigureOut">
              <a:rPr kumimoji="1" lang="ja-JP" altLang="en-US" smtClean="0"/>
              <a:t>2011/5/24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6262733-10E9-4FC7-ACA8-026A95733CD4}" type="slidenum">
              <a:rPr kumimoji="1" lang="ja-JP" altLang="en-US" smtClean="0"/>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91AEFBC8-050B-4C79-A674-61A67805A1CB}" type="datetimeFigureOut">
              <a:rPr kumimoji="1" lang="ja-JP" altLang="en-US" smtClean="0"/>
              <a:t>2011/5/24</a:t>
            </a:fld>
            <a:endParaRPr kumimoji="1" lang="ja-JP" altLang="en-US"/>
          </a:p>
        </p:txBody>
      </p:sp>
      <p:sp>
        <p:nvSpPr>
          <p:cNvPr id="7" name="スライド番号プレースホルダ 6"/>
          <p:cNvSpPr>
            <a:spLocks noGrp="1"/>
          </p:cNvSpPr>
          <p:nvPr>
            <p:ph type="sldNum" sz="quarter" idx="11"/>
          </p:nvPr>
        </p:nvSpPr>
        <p:spPr/>
        <p:txBody>
          <a:bodyPr rtlCol="0"/>
          <a:lstStyle/>
          <a:p>
            <a:fld id="{E6262733-10E9-4FC7-ACA8-026A95733CD4}" type="slidenum">
              <a:rPr kumimoji="1" lang="ja-JP" altLang="en-US" smtClean="0"/>
              <a: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1AEFBC8-050B-4C79-A674-61A67805A1CB}" type="datetimeFigureOut">
              <a:rPr kumimoji="1" lang="ja-JP" altLang="en-US" smtClean="0"/>
              <a:t>2011/5/24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6262733-10E9-4FC7-ACA8-026A95733CD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91AEFBC8-050B-4C79-A674-61A67805A1CB}" type="datetimeFigureOut">
              <a:rPr kumimoji="1" lang="ja-JP" altLang="en-US" smtClean="0"/>
              <a:t>2011/5/24</a:t>
            </a:fld>
            <a:endParaRPr kumimoji="1" lang="ja-JP" altLang="en-US"/>
          </a:p>
        </p:txBody>
      </p:sp>
      <p:sp>
        <p:nvSpPr>
          <p:cNvPr id="22" name="スライド番号プレースホルダ 21"/>
          <p:cNvSpPr>
            <a:spLocks noGrp="1"/>
          </p:cNvSpPr>
          <p:nvPr>
            <p:ph type="sldNum" sz="quarter" idx="15"/>
          </p:nvPr>
        </p:nvSpPr>
        <p:spPr/>
        <p:txBody>
          <a:bodyPr rtlCol="0"/>
          <a:lstStyle/>
          <a:p>
            <a:fld id="{E6262733-10E9-4FC7-ACA8-026A95733CD4}" type="slidenum">
              <a:rPr kumimoji="1" lang="ja-JP" altLang="en-US" smtClean="0"/>
              <a: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91AEFBC8-050B-4C79-A674-61A67805A1CB}" type="datetimeFigureOut">
              <a:rPr kumimoji="1" lang="ja-JP" altLang="en-US" smtClean="0"/>
              <a:t>2011/5/24</a:t>
            </a:fld>
            <a:endParaRPr kumimoji="1" lang="ja-JP" altLang="en-US"/>
          </a:p>
        </p:txBody>
      </p:sp>
      <p:sp>
        <p:nvSpPr>
          <p:cNvPr id="18" name="スライド番号プレースホルダ 17"/>
          <p:cNvSpPr>
            <a:spLocks noGrp="1"/>
          </p:cNvSpPr>
          <p:nvPr>
            <p:ph type="sldNum" sz="quarter" idx="11"/>
          </p:nvPr>
        </p:nvSpPr>
        <p:spPr/>
        <p:txBody>
          <a:bodyPr rtlCol="0"/>
          <a:lstStyle/>
          <a:p>
            <a:fld id="{E6262733-10E9-4FC7-ACA8-026A95733CD4}" type="slidenum">
              <a:rPr kumimoji="1" lang="ja-JP" altLang="en-US" smtClean="0"/>
              <a: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AEFBC8-050B-4C79-A674-61A67805A1CB}" type="datetimeFigureOut">
              <a:rPr kumimoji="1" lang="ja-JP" altLang="en-US" smtClean="0"/>
              <a:t>2011/5/24</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262733-10E9-4FC7-ACA8-026A95733CD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7744" y="2348880"/>
            <a:ext cx="6172200" cy="1894362"/>
          </a:xfrm>
        </p:spPr>
        <p:txBody>
          <a:bodyPr/>
          <a:lstStyle/>
          <a:p>
            <a:r>
              <a:rPr kumimoji="1" lang="en-US" altLang="ja-JP" sz="4000" dirty="0" smtClean="0">
                <a:solidFill>
                  <a:srgbClr val="FF0000"/>
                </a:solidFill>
              </a:rPr>
              <a:t>Japan Heart</a:t>
            </a:r>
            <a:br>
              <a:rPr kumimoji="1" lang="en-US" altLang="ja-JP" sz="4000" dirty="0" smtClean="0">
                <a:solidFill>
                  <a:srgbClr val="FF0000"/>
                </a:solidFill>
              </a:rPr>
            </a:br>
            <a:r>
              <a:rPr kumimoji="1" lang="en-US" altLang="ja-JP" sz="2400" dirty="0" smtClean="0"/>
              <a:t>~</a:t>
            </a:r>
            <a:r>
              <a:rPr kumimoji="1" lang="ja-JP" altLang="en-US" sz="2400" dirty="0" smtClean="0"/>
              <a:t>医療ボランティア団体</a:t>
            </a:r>
            <a:r>
              <a:rPr kumimoji="1" lang="en-US" altLang="ja-JP" sz="2400" dirty="0" smtClean="0"/>
              <a:t>~</a:t>
            </a:r>
            <a:endParaRPr kumimoji="1" lang="ja-JP" altLang="en-US" sz="2400" dirty="0"/>
          </a:p>
        </p:txBody>
      </p:sp>
      <p:sp>
        <p:nvSpPr>
          <p:cNvPr id="3" name="サブタイトル 2"/>
          <p:cNvSpPr>
            <a:spLocks noGrp="1"/>
          </p:cNvSpPr>
          <p:nvPr>
            <p:ph type="subTitle" idx="1"/>
          </p:nvPr>
        </p:nvSpPr>
        <p:spPr/>
        <p:txBody>
          <a:bodyPr/>
          <a:lstStyle/>
          <a:p>
            <a:r>
              <a:rPr lang="en-US" altLang="ja-JP" dirty="0" smtClean="0"/>
              <a:t>Seminar Presentation vol.2</a:t>
            </a:r>
          </a:p>
          <a:p>
            <a:endParaRPr lang="en-US" altLang="ja-JP" dirty="0" smtClean="0"/>
          </a:p>
          <a:p>
            <a:r>
              <a:rPr lang="en-US" altLang="ja-JP" dirty="0" smtClean="0"/>
              <a:t>9awk1137 Yuri Sasaki</a:t>
            </a:r>
            <a:endParaRPr kumimoji="1" lang="ja-JP"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581128"/>
            <a:ext cx="1401593" cy="1418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Japan Heart </a:t>
            </a:r>
            <a:r>
              <a:rPr kumimoji="1" lang="ja-JP" altLang="en-US" dirty="0" smtClean="0"/>
              <a:t>とは？</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医療の届かないところに医療を届ける</a:t>
            </a:r>
            <a:endParaRPr kumimoji="1" lang="en-US" altLang="ja-JP" dirty="0" smtClean="0"/>
          </a:p>
          <a:p>
            <a:pPr lvl="1"/>
            <a:r>
              <a:rPr lang="ja-JP" altLang="en-US" dirty="0" smtClean="0"/>
              <a:t>貧困や医師不足に喘ぐ海外。</a:t>
            </a:r>
            <a:endParaRPr lang="en-US" altLang="ja-JP" dirty="0" smtClean="0"/>
          </a:p>
          <a:p>
            <a:pPr lvl="1"/>
            <a:r>
              <a:rPr kumimoji="1" lang="ja-JP" altLang="en-US" dirty="0" smtClean="0"/>
              <a:t>日本国内の僻地や離島。</a:t>
            </a:r>
            <a:endParaRPr kumimoji="1" lang="en-US" altLang="ja-JP" dirty="0" smtClean="0"/>
          </a:p>
          <a:p>
            <a:pPr lvl="1"/>
            <a:r>
              <a:rPr kumimoji="1" lang="ja-JP" altLang="en-US" dirty="0" smtClean="0"/>
              <a:t>病気と闘う子どもたちのこころ。</a:t>
            </a:r>
            <a:endParaRPr kumimoji="1" lang="en-US" altLang="ja-JP" dirty="0" smtClean="0"/>
          </a:p>
          <a:p>
            <a:pPr lvl="1"/>
            <a:endParaRPr kumimoji="1" lang="en-US" altLang="ja-JP" dirty="0" smtClean="0"/>
          </a:p>
          <a:p>
            <a:r>
              <a:rPr kumimoji="1" lang="en-US" altLang="ja-JP" dirty="0" smtClean="0"/>
              <a:t>2004</a:t>
            </a:r>
            <a:r>
              <a:rPr kumimoji="1" lang="ja-JP" altLang="en-US" dirty="0" smtClean="0"/>
              <a:t>年に国際医療ボランティア組織として設立</a:t>
            </a:r>
            <a:endParaRPr kumimoji="1" lang="en-US" altLang="ja-JP" dirty="0" smtClean="0"/>
          </a:p>
          <a:p>
            <a:pPr lvl="1"/>
            <a:r>
              <a:rPr lang="ja-JP" altLang="en-US" dirty="0" smtClean="0"/>
              <a:t>代表：吉岡秀人医師</a:t>
            </a:r>
            <a:endParaRPr lang="en-US" altLang="ja-JP" dirty="0" smtClean="0"/>
          </a:p>
          <a:p>
            <a:pPr lvl="1">
              <a:buNone/>
            </a:pPr>
            <a:endParaRPr kumimoji="1" lang="en-US" altLang="ja-JP" dirty="0" smtClean="0"/>
          </a:p>
          <a:p>
            <a:r>
              <a:rPr lang="ja-JP" altLang="en-US" dirty="0" smtClean="0"/>
              <a:t>ミャンマーを拠点とした活動</a:t>
            </a:r>
            <a:endParaRPr lang="en-US" altLang="ja-JP" dirty="0" smtClean="0"/>
          </a:p>
          <a:p>
            <a:pPr lvl="1"/>
            <a:r>
              <a:rPr lang="ja-JP" altLang="en-US" dirty="0" smtClean="0"/>
              <a:t>全て無償で治療を行っている。</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5" end="5"/>
                                            </p:txEl>
                                          </p:spTgt>
                                        </p:tgtEl>
                                      </p:cBhvr>
                                    </p:animEffect>
                                  </p:childTnLst>
                                </p:cTn>
                              </p:par>
                              <p:par>
                                <p:cTn id="32" presetID="29"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
                                            <p:txEl>
                                              <p:pRg st="8" end="8"/>
                                            </p:txEl>
                                          </p:spTgt>
                                        </p:tgtEl>
                                      </p:cBhvr>
                                    </p:animEffect>
                                  </p:childTnLst>
                                </p:cTn>
                              </p:par>
                              <p:par>
                                <p:cTn id="44" presetID="29"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p:cTn id="46"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47"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活動内容</a:t>
            </a:r>
            <a:endParaRPr kumimoji="1" lang="ja-JP" altLang="en-US" dirty="0"/>
          </a:p>
        </p:txBody>
      </p:sp>
      <p:sp>
        <p:nvSpPr>
          <p:cNvPr id="3" name="コンテンツ プレースホルダ 2"/>
          <p:cNvSpPr>
            <a:spLocks noGrp="1"/>
          </p:cNvSpPr>
          <p:nvPr>
            <p:ph sz="quarter" idx="1"/>
          </p:nvPr>
        </p:nvSpPr>
        <p:spPr/>
        <p:txBody>
          <a:bodyPr/>
          <a:lstStyle/>
          <a:p>
            <a:pPr>
              <a:buNone/>
            </a:pPr>
            <a:endParaRPr lang="en-US" altLang="ja-JP" dirty="0" smtClean="0"/>
          </a:p>
          <a:p>
            <a:r>
              <a:rPr kumimoji="1" lang="ja-JP" altLang="en-US" dirty="0" smtClean="0"/>
              <a:t>海外医療事業</a:t>
            </a:r>
            <a:endParaRPr kumimoji="1" lang="en-US" altLang="ja-JP" dirty="0" smtClean="0"/>
          </a:p>
          <a:p>
            <a:pPr lvl="1"/>
            <a:r>
              <a:rPr lang="ja-JP" altLang="en-US" dirty="0" smtClean="0"/>
              <a:t>ミャンマー事業</a:t>
            </a:r>
            <a:endParaRPr lang="en-US" altLang="ja-JP" dirty="0" smtClean="0"/>
          </a:p>
          <a:p>
            <a:pPr lvl="1"/>
            <a:r>
              <a:rPr kumimoji="1" lang="ja-JP" altLang="en-US" dirty="0" smtClean="0"/>
              <a:t>カンボジア事業</a:t>
            </a:r>
            <a:endParaRPr kumimoji="1" lang="en-US" altLang="ja-JP" dirty="0" smtClean="0"/>
          </a:p>
          <a:p>
            <a:r>
              <a:rPr lang="ja-JP" altLang="en-US" dirty="0" smtClean="0"/>
              <a:t>地域医療事業</a:t>
            </a:r>
            <a:endParaRPr lang="en-US" altLang="ja-JP" dirty="0" smtClean="0"/>
          </a:p>
          <a:p>
            <a:pPr lvl="1"/>
            <a:r>
              <a:rPr lang="ja-JP" altLang="en-US" dirty="0" smtClean="0"/>
              <a:t>海外だけではなく国内でも活動</a:t>
            </a:r>
            <a:endParaRPr lang="en-US" altLang="ja-JP" dirty="0" smtClean="0"/>
          </a:p>
          <a:p>
            <a:r>
              <a:rPr kumimoji="1" lang="ja-JP" altLang="en-US" dirty="0" smtClean="0"/>
              <a:t>スマイルスマイル事業</a:t>
            </a:r>
            <a:endParaRPr kumimoji="1" lang="en-US" altLang="ja-JP" dirty="0" smtClean="0"/>
          </a:p>
          <a:p>
            <a:pPr lvl="1"/>
            <a:r>
              <a:rPr lang="ja-JP" altLang="en-US" dirty="0" smtClean="0"/>
              <a:t>がんを宣告された子ども達とその家族に対しての思い出作りを支援</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6" end="6"/>
                                            </p:txEl>
                                          </p:spTgt>
                                        </p:tgtEl>
                                      </p:cBhvr>
                                    </p:animEffect>
                                  </p:childTnLst>
                                </p:cTn>
                              </p:par>
                              <p:par>
                                <p:cTn id="39" presetID="29"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吉岡秀人さん　　小児科医</a:t>
            </a:r>
            <a:endParaRPr kumimoji="1" lang="ja-JP" altLang="en-US" dirty="0"/>
          </a:p>
        </p:txBody>
      </p:sp>
      <p:sp>
        <p:nvSpPr>
          <p:cNvPr id="3" name="コンテンツ プレースホルダ 2"/>
          <p:cNvSpPr>
            <a:spLocks noGrp="1"/>
          </p:cNvSpPr>
          <p:nvPr>
            <p:ph sz="quarter" idx="1"/>
          </p:nvPr>
        </p:nvSpPr>
        <p:spPr>
          <a:xfrm>
            <a:off x="3131840" y="1772816"/>
            <a:ext cx="5770984" cy="2900936"/>
          </a:xfrm>
        </p:spPr>
        <p:txBody>
          <a:bodyPr>
            <a:normAutofit/>
          </a:bodyPr>
          <a:lstStyle/>
          <a:p>
            <a:r>
              <a:rPr kumimoji="1" lang="ja-JP" altLang="en-US" sz="2000" dirty="0" smtClean="0"/>
              <a:t>大阪生まれ</a:t>
            </a:r>
            <a:endParaRPr lang="en-US" altLang="ja-JP" sz="2000" dirty="0" smtClean="0"/>
          </a:p>
          <a:p>
            <a:pPr lvl="1"/>
            <a:r>
              <a:rPr kumimoji="1" lang="ja-JP" altLang="en-US" sz="2000" dirty="0" smtClean="0"/>
              <a:t>大分大学医学部卒業　小児科医</a:t>
            </a:r>
            <a:endParaRPr kumimoji="1" lang="en-US" altLang="ja-JP" sz="2000" dirty="0" smtClean="0"/>
          </a:p>
          <a:p>
            <a:r>
              <a:rPr kumimoji="1" lang="en-US" altLang="ja-JP" sz="2000" dirty="0" smtClean="0"/>
              <a:t>1995~97</a:t>
            </a:r>
            <a:r>
              <a:rPr kumimoji="1" lang="ja-JP" altLang="en-US" sz="2000" dirty="0" smtClean="0"/>
              <a:t>　ミャンマーにて医療活動に従事</a:t>
            </a:r>
            <a:endParaRPr kumimoji="1" lang="en-US" altLang="ja-JP" sz="2000" dirty="0" smtClean="0"/>
          </a:p>
          <a:p>
            <a:pPr lvl="1"/>
            <a:r>
              <a:rPr lang="en-US" altLang="ja-JP" sz="2000" dirty="0" smtClean="0"/>
              <a:t>1997~2003</a:t>
            </a:r>
            <a:r>
              <a:rPr lang="ja-JP" altLang="en-US" sz="2000" dirty="0" smtClean="0"/>
              <a:t>年まで国内で小児科医として勤務</a:t>
            </a:r>
            <a:endParaRPr kumimoji="1" lang="en-US" altLang="ja-JP" sz="2000" dirty="0" smtClean="0"/>
          </a:p>
          <a:p>
            <a:r>
              <a:rPr kumimoji="1" lang="en-US" altLang="ja-JP" sz="2000" dirty="0" smtClean="0"/>
              <a:t>2003~</a:t>
            </a:r>
            <a:r>
              <a:rPr kumimoji="1" lang="ja-JP" altLang="en-US" sz="2000" dirty="0" smtClean="0"/>
              <a:t>現在</a:t>
            </a:r>
            <a:r>
              <a:rPr lang="ja-JP" altLang="en-US" sz="2000" dirty="0" smtClean="0"/>
              <a:t> ：再びミャンマーにて医療活動に従事</a:t>
            </a:r>
            <a:endParaRPr lang="en-US" altLang="ja-JP" sz="2000" dirty="0" smtClean="0"/>
          </a:p>
          <a:p>
            <a:r>
              <a:rPr kumimoji="1" lang="en-US" altLang="ja-JP" sz="2000" dirty="0" smtClean="0"/>
              <a:t>2004</a:t>
            </a:r>
            <a:r>
              <a:rPr kumimoji="1" lang="ja-JP" altLang="en-US" sz="2000" dirty="0" smtClean="0"/>
              <a:t>年ジャパンハート設立</a:t>
            </a:r>
            <a:endParaRPr kumimoji="1" lang="en-US" altLang="ja-JP" sz="2000" dirty="0" smtClean="0"/>
          </a:p>
        </p:txBody>
      </p:sp>
      <p:pic>
        <p:nvPicPr>
          <p:cNvPr id="4" name="図 3" descr="about_images01.jpg"/>
          <p:cNvPicPr>
            <a:picLocks noChangeAspect="1"/>
          </p:cNvPicPr>
          <p:nvPr/>
        </p:nvPicPr>
        <p:blipFill>
          <a:blip r:embed="rId2" cstate="print"/>
          <a:stretch>
            <a:fillRect/>
          </a:stretch>
        </p:blipFill>
        <p:spPr>
          <a:xfrm>
            <a:off x="467544" y="1869634"/>
            <a:ext cx="2448272" cy="405302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myanmar_project01_image01.gif"/>
          <p:cNvPicPr>
            <a:picLocks noChangeAspect="1"/>
          </p:cNvPicPr>
          <p:nvPr/>
        </p:nvPicPr>
        <p:blipFill>
          <a:blip r:embed="rId2" cstate="print"/>
          <a:stretch>
            <a:fillRect/>
          </a:stretch>
        </p:blipFill>
        <p:spPr>
          <a:xfrm>
            <a:off x="4283968" y="1671483"/>
            <a:ext cx="4860031" cy="5173143"/>
          </a:xfrm>
          <a:prstGeom prst="rect">
            <a:avLst/>
          </a:prstGeom>
        </p:spPr>
      </p:pic>
      <p:sp>
        <p:nvSpPr>
          <p:cNvPr id="3" name="テキスト ボックス 2"/>
          <p:cNvSpPr txBox="1"/>
          <p:nvPr/>
        </p:nvSpPr>
        <p:spPr>
          <a:xfrm>
            <a:off x="251520" y="332656"/>
            <a:ext cx="5544616"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800" b="1" dirty="0" smtClean="0">
                <a:solidFill>
                  <a:schemeClr val="accent1">
                    <a:lumMod val="75000"/>
                  </a:schemeClr>
                </a:solidFill>
              </a:rPr>
              <a:t>ミャンマー</a:t>
            </a:r>
            <a:endParaRPr kumimoji="1" lang="en-US" altLang="ja-JP" sz="2800" b="1" dirty="0" smtClean="0">
              <a:solidFill>
                <a:schemeClr val="accent1">
                  <a:lumMod val="75000"/>
                </a:schemeClr>
              </a:solidFill>
            </a:endParaRPr>
          </a:p>
          <a:p>
            <a:endParaRPr kumimoji="1" lang="en-US" altLang="ja-JP" sz="2000" b="1" dirty="0" smtClean="0"/>
          </a:p>
          <a:p>
            <a:r>
              <a:rPr kumimoji="1" lang="ja-JP" altLang="en-US" sz="2000" b="1" dirty="0" smtClean="0"/>
              <a:t>人口：</a:t>
            </a:r>
            <a:r>
              <a:rPr kumimoji="1" lang="en-US" altLang="ja-JP" sz="2000" b="1" dirty="0" smtClean="0"/>
              <a:t>5,322</a:t>
            </a:r>
            <a:r>
              <a:rPr kumimoji="1" lang="ja-JP" altLang="en-US" sz="2000" b="1" dirty="0" smtClean="0"/>
              <a:t>万人</a:t>
            </a:r>
            <a:endParaRPr kumimoji="1" lang="en-US" altLang="ja-JP" sz="2000" b="1" dirty="0" smtClean="0"/>
          </a:p>
          <a:p>
            <a:r>
              <a:rPr lang="ja-JP" altLang="en-US" sz="2000" b="1" dirty="0" smtClean="0"/>
              <a:t>面積：</a:t>
            </a:r>
            <a:r>
              <a:rPr lang="en-US" altLang="ja-JP" sz="2000" b="1" dirty="0" smtClean="0"/>
              <a:t>68</a:t>
            </a:r>
            <a:r>
              <a:rPr lang="ja-JP" altLang="en-US" sz="2000" b="1" dirty="0" smtClean="0"/>
              <a:t>万平方キロメートル（日本の約</a:t>
            </a:r>
            <a:r>
              <a:rPr lang="en-US" altLang="ja-JP" sz="2000" b="1" dirty="0" smtClean="0"/>
              <a:t>1.8</a:t>
            </a:r>
            <a:r>
              <a:rPr lang="ja-JP" altLang="en-US" sz="2000" b="1" dirty="0" smtClean="0"/>
              <a:t>倍）</a:t>
            </a:r>
            <a:endParaRPr lang="en-US" altLang="ja-JP" sz="2000" b="1" dirty="0" smtClean="0"/>
          </a:p>
          <a:p>
            <a:r>
              <a:rPr kumimoji="1" lang="ja-JP" altLang="en-US" sz="2000" b="1" dirty="0" smtClean="0"/>
              <a:t>首都：ネーピードー</a:t>
            </a:r>
            <a:endParaRPr kumimoji="1" lang="en-US" altLang="ja-JP" sz="2000" b="1" dirty="0" smtClean="0"/>
          </a:p>
          <a:p>
            <a:r>
              <a:rPr lang="ja-JP" altLang="en-US" sz="2000" b="1" dirty="0" smtClean="0"/>
              <a:t>民族：ビルマ族（約</a:t>
            </a:r>
            <a:r>
              <a:rPr lang="en-US" altLang="ja-JP" sz="2000" b="1" dirty="0" smtClean="0"/>
              <a:t>70</a:t>
            </a:r>
            <a:r>
              <a:rPr lang="ja-JP" altLang="en-US" sz="2000" b="1" dirty="0"/>
              <a:t>％</a:t>
            </a:r>
            <a:r>
              <a:rPr lang="ja-JP" altLang="en-US" sz="2000" b="1" dirty="0" smtClean="0"/>
              <a:t>）、その他多くの少数民族</a:t>
            </a:r>
            <a:endParaRPr lang="en-US" altLang="ja-JP" sz="2000" b="1" dirty="0" smtClean="0"/>
          </a:p>
          <a:p>
            <a:r>
              <a:rPr kumimoji="1" lang="ja-JP" altLang="en-US" sz="2000" b="1" dirty="0" smtClean="0"/>
              <a:t>言語：ミャンマー語</a:t>
            </a:r>
            <a:endParaRPr kumimoji="1" lang="en-US" altLang="ja-JP" sz="2000" b="1" dirty="0" smtClean="0"/>
          </a:p>
          <a:p>
            <a:r>
              <a:rPr kumimoji="1" lang="ja-JP" altLang="en-US" sz="2000" b="1" dirty="0" smtClean="0"/>
              <a:t>宗教：仏教（</a:t>
            </a:r>
            <a:r>
              <a:rPr kumimoji="1" lang="en-US" altLang="ja-JP" sz="2000" b="1" dirty="0" smtClean="0"/>
              <a:t>90%</a:t>
            </a:r>
            <a:r>
              <a:rPr kumimoji="1" lang="ja-JP" altLang="en-US" sz="2000" b="1" dirty="0" smtClean="0"/>
              <a:t>）、キリスト教、回教など</a:t>
            </a:r>
            <a:endParaRPr kumimoji="1" lang="en-US" altLang="ja-JP"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ミャンマーの医療事情</a:t>
            </a:r>
            <a:endParaRPr kumimoji="1" lang="ja-JP" altLang="en-US" dirty="0"/>
          </a:p>
        </p:txBody>
      </p:sp>
      <p:sp>
        <p:nvSpPr>
          <p:cNvPr id="6" name="コンテンツ プレースホルダ 5"/>
          <p:cNvSpPr>
            <a:spLocks noGrp="1"/>
          </p:cNvSpPr>
          <p:nvPr>
            <p:ph sz="quarter" idx="1"/>
          </p:nvPr>
        </p:nvSpPr>
        <p:spPr/>
        <p:txBody>
          <a:bodyPr/>
          <a:lstStyle/>
          <a:p>
            <a:r>
              <a:rPr kumimoji="1" lang="ja-JP" altLang="en-US" dirty="0" smtClean="0"/>
              <a:t>医療面の専門職不足</a:t>
            </a:r>
            <a:endParaRPr kumimoji="1" lang="en-US" altLang="ja-JP" dirty="0" smtClean="0"/>
          </a:p>
          <a:p>
            <a:pPr lvl="1">
              <a:buNone/>
            </a:pPr>
            <a:endParaRPr lang="en-US" altLang="ja-JP" dirty="0" smtClean="0"/>
          </a:p>
          <a:p>
            <a:r>
              <a:rPr kumimoji="1" lang="ja-JP" altLang="en-US" dirty="0" smtClean="0"/>
              <a:t>保険制度の未整備</a:t>
            </a:r>
            <a:endParaRPr kumimoji="1" lang="en-US" altLang="ja-JP" dirty="0" smtClean="0"/>
          </a:p>
          <a:p>
            <a:pPr lvl="1"/>
            <a:r>
              <a:rPr lang="ja-JP" altLang="en-US" dirty="0" smtClean="0"/>
              <a:t>医療費は全て実費払い</a:t>
            </a:r>
            <a:endParaRPr lang="en-US" altLang="ja-JP" dirty="0" smtClean="0"/>
          </a:p>
          <a:p>
            <a:pPr lvl="1">
              <a:buNone/>
            </a:pPr>
            <a:endParaRPr kumimoji="1" lang="en-US" altLang="ja-JP" dirty="0" smtClean="0"/>
          </a:p>
          <a:p>
            <a:r>
              <a:rPr lang="ja-JP" altLang="en-US" dirty="0" smtClean="0"/>
              <a:t>社会福祉面での整備の遅れ</a:t>
            </a:r>
            <a:endParaRPr kumimoji="1" lang="en-US" altLang="ja-JP" dirty="0" smtClean="0"/>
          </a:p>
          <a:p>
            <a:pPr lvl="1"/>
            <a:r>
              <a:rPr kumimoji="1" lang="ja-JP" altLang="en-US" dirty="0" smtClean="0"/>
              <a:t>生活保護制度や障害者支援制度は保障されていない</a:t>
            </a:r>
            <a:endParaRPr kumimoji="1" lang="en-US" altLang="ja-JP" dirty="0" smtClean="0"/>
          </a:p>
          <a:p>
            <a:pPr lvl="1"/>
            <a:r>
              <a:rPr lang="ja-JP" altLang="en-US" dirty="0" smtClean="0"/>
              <a:t>貧困家庭ではこどもは働き手</a:t>
            </a: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xEl>
                                              <p:pRg st="2" end="2"/>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 calcmode="lin" valueType="num">
                                      <p:cBhvr>
                                        <p:cTn id="26" dur="1000" fill="hold"/>
                                        <p:tgtEl>
                                          <p:spTgt spid="6">
                                            <p:txEl>
                                              <p:pRg st="5" end="5"/>
                                            </p:txEl>
                                          </p:spTgt>
                                        </p:tgtEl>
                                        <p:attrNameLst>
                                          <p:attrName>ppt_x</p:attrName>
                                        </p:attrNameLst>
                                      </p:cBhvr>
                                      <p:tavLst>
                                        <p:tav tm="0">
                                          <p:val>
                                            <p:strVal val="#ppt_x-.2"/>
                                          </p:val>
                                        </p:tav>
                                        <p:tav tm="100000">
                                          <p:val>
                                            <p:strVal val="#ppt_x"/>
                                          </p:val>
                                        </p:tav>
                                      </p:tavLst>
                                    </p:anim>
                                    <p:anim calcmode="lin" valueType="num">
                                      <p:cBhvr>
                                        <p:cTn id="27" dur="1000" fill="hold"/>
                                        <p:tgtEl>
                                          <p:spTgt spid="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6">
                                            <p:txEl>
                                              <p:pRg st="5" end="5"/>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p:cTn id="31" dur="1000" fill="hold"/>
                                        <p:tgtEl>
                                          <p:spTgt spid="6">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6">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6">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 calcmode="lin" valueType="num">
                                      <p:cBhvr>
                                        <p:cTn id="36" dur="1000" fill="hold"/>
                                        <p:tgtEl>
                                          <p:spTgt spid="6">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6">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医療費無償を可能にしていること</a:t>
            </a:r>
            <a:endParaRPr kumimoji="1" lang="ja-JP" altLang="en-US" dirty="0"/>
          </a:p>
        </p:txBody>
      </p:sp>
      <p:sp>
        <p:nvSpPr>
          <p:cNvPr id="3" name="コンテンツ プレースホルダ 2"/>
          <p:cNvSpPr>
            <a:spLocks noGrp="1"/>
          </p:cNvSpPr>
          <p:nvPr>
            <p:ph sz="quarter" idx="1"/>
          </p:nvPr>
        </p:nvSpPr>
        <p:spPr/>
        <p:txBody>
          <a:bodyPr/>
          <a:lstStyle/>
          <a:p>
            <a:pPr>
              <a:buNone/>
            </a:pPr>
            <a:endParaRPr kumimoji="1" lang="en-US" altLang="ja-JP" dirty="0" smtClean="0"/>
          </a:p>
          <a:p>
            <a:pPr>
              <a:buNone/>
            </a:pPr>
            <a:r>
              <a:rPr kumimoji="1" lang="ja-JP" altLang="en-US" dirty="0" smtClean="0"/>
              <a:t>吉岡代表医師にとって</a:t>
            </a:r>
            <a:endParaRPr kumimoji="1" lang="en-US" altLang="ja-JP" dirty="0" smtClean="0"/>
          </a:p>
          <a:p>
            <a:pPr>
              <a:buNone/>
            </a:pPr>
            <a:r>
              <a:rPr kumimoji="1" lang="ja-JP" altLang="en-US" dirty="0" smtClean="0"/>
              <a:t>ジャパンハートの活動が</a:t>
            </a:r>
            <a:r>
              <a:rPr kumimoji="1" lang="ja-JP" altLang="en-US" u="sng" dirty="0" smtClean="0">
                <a:solidFill>
                  <a:srgbClr val="FF0000"/>
                </a:solidFill>
              </a:rPr>
              <a:t>自分の人生の幸せ</a:t>
            </a:r>
            <a:r>
              <a:rPr kumimoji="1" lang="ja-JP" altLang="en-US" dirty="0" smtClean="0"/>
              <a:t>に</a:t>
            </a:r>
            <a:endParaRPr kumimoji="1" lang="en-US" altLang="ja-JP" dirty="0" smtClean="0"/>
          </a:p>
          <a:p>
            <a:pPr>
              <a:buNone/>
            </a:pPr>
            <a:r>
              <a:rPr lang="ja-JP" altLang="en-US" dirty="0" smtClean="0"/>
              <a:t>直結しているから。</a:t>
            </a:r>
            <a:endParaRPr lang="en-US" altLang="ja-JP" dirty="0" smtClean="0"/>
          </a:p>
          <a:p>
            <a:pPr>
              <a:buNone/>
            </a:pPr>
            <a:endParaRPr kumimoji="1" lang="en-US" altLang="ja-JP" dirty="0" smtClean="0"/>
          </a:p>
          <a:p>
            <a:pPr>
              <a:buNone/>
            </a:pPr>
            <a:r>
              <a:rPr lang="ja-JP" altLang="en-US" dirty="0" smtClean="0"/>
              <a:t>優しさを持つ日本人医療関係者が</a:t>
            </a:r>
            <a:endParaRPr lang="en-US" altLang="ja-JP" dirty="0" smtClean="0"/>
          </a:p>
          <a:p>
            <a:pPr>
              <a:buNone/>
            </a:pPr>
            <a:r>
              <a:rPr kumimoji="1" lang="ja-JP" altLang="en-US" dirty="0" smtClean="0"/>
              <a:t>積極的に参加しているから。</a:t>
            </a:r>
            <a:endParaRPr kumimoji="1" lang="ja-JP" altLang="en-US" dirty="0"/>
          </a:p>
        </p:txBody>
      </p:sp>
      <p:pic>
        <p:nvPicPr>
          <p:cNvPr id="5" name="図 4" descr="imageCAZIKEDR.jpg"/>
          <p:cNvPicPr>
            <a:picLocks noChangeAspect="1"/>
          </p:cNvPicPr>
          <p:nvPr/>
        </p:nvPicPr>
        <p:blipFill>
          <a:blip r:embed="rId2" cstate="print"/>
          <a:stretch>
            <a:fillRect/>
          </a:stretch>
        </p:blipFill>
        <p:spPr>
          <a:xfrm>
            <a:off x="5364088" y="4077072"/>
            <a:ext cx="3327932" cy="248817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uri\Desktop\csr-img002.jpg"/>
          <p:cNvPicPr>
            <a:picLocks noChangeAspect="1" noChangeArrowheads="1"/>
          </p:cNvPicPr>
          <p:nvPr/>
        </p:nvPicPr>
        <p:blipFill>
          <a:blip r:embed="rId2" cstate="print"/>
          <a:srcRect/>
          <a:stretch>
            <a:fillRect/>
          </a:stretch>
        </p:blipFill>
        <p:spPr bwMode="auto">
          <a:xfrm>
            <a:off x="3635896" y="1945070"/>
            <a:ext cx="5364344" cy="4023258"/>
          </a:xfrm>
          <a:prstGeom prst="rect">
            <a:avLst/>
          </a:prstGeom>
          <a:noFill/>
        </p:spPr>
      </p:pic>
      <p:sp>
        <p:nvSpPr>
          <p:cNvPr id="4" name="テキスト ボックス 3"/>
          <p:cNvSpPr txBox="1"/>
          <p:nvPr/>
        </p:nvSpPr>
        <p:spPr>
          <a:xfrm>
            <a:off x="755576" y="980728"/>
            <a:ext cx="7239931" cy="400110"/>
          </a:xfrm>
          <a:prstGeom prst="rect">
            <a:avLst/>
          </a:prstGeom>
          <a:noFill/>
        </p:spPr>
        <p:txBody>
          <a:bodyPr wrap="none" rtlCol="0">
            <a:spAutoFit/>
          </a:bodyPr>
          <a:lstStyle/>
          <a:p>
            <a:r>
              <a:rPr kumimoji="1" lang="en-US" altLang="ja-JP" sz="2000" b="1" dirty="0" smtClean="0"/>
              <a:t>Japan Heart </a:t>
            </a:r>
            <a:r>
              <a:rPr kumimoji="1" lang="ja-JP" altLang="en-US" sz="2000" b="1" dirty="0" smtClean="0"/>
              <a:t>は東日本大震災でも地域医療活動をしています。</a:t>
            </a:r>
            <a:endParaRPr kumimoji="1" lang="ja-JP" altLang="en-US" sz="2000" b="1" dirty="0"/>
          </a:p>
        </p:txBody>
      </p:sp>
      <p:sp>
        <p:nvSpPr>
          <p:cNvPr id="5" name="テキスト ボックス 4"/>
          <p:cNvSpPr txBox="1"/>
          <p:nvPr/>
        </p:nvSpPr>
        <p:spPr>
          <a:xfrm>
            <a:off x="323528" y="3789040"/>
            <a:ext cx="3156249"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en-US" altLang="ja-JP" sz="2000" dirty="0" smtClean="0"/>
              <a:t>Thank you for listening!</a:t>
            </a:r>
            <a:endParaRPr kumimoji="1" lang="ja-JP" altLang="en-US" sz="2000" dirty="0"/>
          </a:p>
        </p:txBody>
      </p:sp>
      <p:sp>
        <p:nvSpPr>
          <p:cNvPr id="2" name="テキスト ボックス 1"/>
          <p:cNvSpPr txBox="1"/>
          <p:nvPr/>
        </p:nvSpPr>
        <p:spPr>
          <a:xfrm>
            <a:off x="323528" y="6163947"/>
            <a:ext cx="4237057" cy="369332"/>
          </a:xfrm>
          <a:prstGeom prst="rect">
            <a:avLst/>
          </a:prstGeom>
          <a:noFill/>
        </p:spPr>
        <p:txBody>
          <a:bodyPr wrap="none" rtlCol="0">
            <a:spAutoFit/>
          </a:bodyPr>
          <a:lstStyle/>
          <a:p>
            <a:r>
              <a:rPr lang="en-US" altLang="ja-JP" dirty="0"/>
              <a:t>http://www.japanheart.org/index.html</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93</TotalTime>
  <Words>276</Words>
  <Application>Microsoft Office PowerPoint</Application>
  <PresentationFormat>画面に合わせる (4:3)</PresentationFormat>
  <Paragraphs>59</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スパイス</vt:lpstr>
      <vt:lpstr>Japan Heart ~医療ボランティア団体~</vt:lpstr>
      <vt:lpstr>Japan Heart とは？</vt:lpstr>
      <vt:lpstr>活動内容</vt:lpstr>
      <vt:lpstr>吉岡秀人さん　　小児科医</vt:lpstr>
      <vt:lpstr>PowerPoint プレゼンテーション</vt:lpstr>
      <vt:lpstr>ミャンマーの医療事情</vt:lpstr>
      <vt:lpstr>医療費無償を可能にしていること</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 Heart ~医療ボランティア団体~</dc:title>
  <dc:creator>Yuri</dc:creator>
  <cp:lastModifiedBy>TOKAI</cp:lastModifiedBy>
  <cp:revision>10</cp:revision>
  <dcterms:created xsi:type="dcterms:W3CDTF">2011-05-23T22:49:22Z</dcterms:created>
  <dcterms:modified xsi:type="dcterms:W3CDTF">2011-05-24T04:08:20Z</dcterms:modified>
</cp:coreProperties>
</file>