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705600" y="4206240"/>
            <a:ext cx="960120" cy="457200"/>
          </a:xfrm>
        </p:spPr>
        <p:txBody>
          <a:bodyPr/>
          <a:lstStyle/>
          <a:p>
            <a:fld id="{59643AC4-87FC-427E-808F-1467F514FF2D}" type="datetimeFigureOut">
              <a:rPr kumimoji="1" lang="ja-JP" altLang="en-US" smtClean="0"/>
              <a:t>2011/6/14</a:t>
            </a:fld>
            <a:endParaRPr kumimoji="1" lang="ja-JP" altLang="en-US"/>
          </a:p>
        </p:txBody>
      </p:sp>
      <p:sp>
        <p:nvSpPr>
          <p:cNvPr id="17" name="フッター プレースホルダー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ー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F19FAD7-317D-4A19-87F0-5B7BD2CFD764}"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59643AC4-87FC-427E-808F-1467F514FF2D}" type="datetimeFigureOut">
              <a:rPr kumimoji="1" lang="ja-JP" altLang="en-US" smtClean="0"/>
              <a:t>2011/6/14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19FAD7-317D-4A19-87F0-5B7BD2CFD76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59643AC4-87FC-427E-808F-1467F514FF2D}" type="datetimeFigureOut">
              <a:rPr kumimoji="1" lang="ja-JP" altLang="en-US" smtClean="0"/>
              <a:t>2011/6/14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19FAD7-317D-4A19-87F0-5B7BD2CFD76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59643AC4-87FC-427E-808F-1467F514FF2D}" type="datetimeFigureOut">
              <a:rPr kumimoji="1" lang="ja-JP" altLang="en-US" smtClean="0"/>
              <a:t>2011/6/14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19FAD7-317D-4A19-87F0-5B7BD2CFD76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59643AC4-87FC-427E-808F-1467F514FF2D}" type="datetimeFigureOut">
              <a:rPr kumimoji="1" lang="ja-JP" altLang="en-US" smtClean="0"/>
              <a:t>2011/6/14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19FAD7-317D-4A19-87F0-5B7BD2CFD764}"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59643AC4-87FC-427E-808F-1467F514FF2D}" type="datetimeFigureOut">
              <a:rPr kumimoji="1" lang="ja-JP" altLang="en-US" smtClean="0"/>
              <a:t>2011/6/14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19FAD7-317D-4A19-87F0-5B7BD2CFD76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59643AC4-87FC-427E-808F-1467F514FF2D}" type="datetimeFigureOut">
              <a:rPr kumimoji="1" lang="ja-JP" altLang="en-US" smtClean="0"/>
              <a:t>2011/6/14</a:t>
            </a:fld>
            <a:endParaRPr kumimoji="1" lang="ja-JP" altLang="en-US"/>
          </a:p>
        </p:txBody>
      </p:sp>
      <p:sp>
        <p:nvSpPr>
          <p:cNvPr id="27" name="スライド番号プレースホルダー 26"/>
          <p:cNvSpPr>
            <a:spLocks noGrp="1"/>
          </p:cNvSpPr>
          <p:nvPr>
            <p:ph type="sldNum" sz="quarter" idx="11"/>
          </p:nvPr>
        </p:nvSpPr>
        <p:spPr/>
        <p:txBody>
          <a:bodyPr rtlCol="0"/>
          <a:lstStyle/>
          <a:p>
            <a:fld id="{5F19FAD7-317D-4A19-87F0-5B7BD2CFD764}" type="slidenum">
              <a:rPr kumimoji="1" lang="ja-JP" altLang="en-US" smtClean="0"/>
              <a:t>‹#›</a:t>
            </a:fld>
            <a:endParaRPr kumimoji="1" lang="ja-JP" altLang="en-US"/>
          </a:p>
        </p:txBody>
      </p:sp>
      <p:sp>
        <p:nvSpPr>
          <p:cNvPr id="28" name="フッター プレースホルダー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6583680" y="612648"/>
            <a:ext cx="957264" cy="457200"/>
          </a:xfrm>
        </p:spPr>
        <p:txBody>
          <a:bodyPr/>
          <a:lstStyle/>
          <a:p>
            <a:fld id="{59643AC4-87FC-427E-808F-1467F514FF2D}" type="datetimeFigureOut">
              <a:rPr kumimoji="1" lang="ja-JP" altLang="en-US" smtClean="0"/>
              <a:t>2011/6/14</a:t>
            </a:fld>
            <a:endParaRPr kumimoji="1" lang="ja-JP" altLang="en-US"/>
          </a:p>
        </p:txBody>
      </p:sp>
      <p:sp>
        <p:nvSpPr>
          <p:cNvPr id="4" name="フッター プレースホルダー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ー 4"/>
          <p:cNvSpPr>
            <a:spLocks noGrp="1"/>
          </p:cNvSpPr>
          <p:nvPr>
            <p:ph type="sldNum" sz="quarter" idx="12"/>
          </p:nvPr>
        </p:nvSpPr>
        <p:spPr>
          <a:xfrm>
            <a:off x="8174736" y="2272"/>
            <a:ext cx="762000" cy="365760"/>
          </a:xfrm>
        </p:spPr>
        <p:txBody>
          <a:bodyPr/>
          <a:lstStyle/>
          <a:p>
            <a:fld id="{5F19FAD7-317D-4A19-87F0-5B7BD2CFD76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643AC4-87FC-427E-808F-1467F514FF2D}" type="datetimeFigureOut">
              <a:rPr kumimoji="1" lang="ja-JP" altLang="en-US" smtClean="0"/>
              <a:t>2011/6/14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F19FAD7-317D-4A19-87F0-5B7BD2CFD76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59643AC4-87FC-427E-808F-1467F514FF2D}" type="datetimeFigureOut">
              <a:rPr kumimoji="1" lang="ja-JP" altLang="en-US" smtClean="0"/>
              <a:t>2011/6/14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19FAD7-317D-4A19-87F0-5B7BD2CFD764}"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59643AC4-87FC-427E-808F-1467F514FF2D}" type="datetimeFigureOut">
              <a:rPr kumimoji="1" lang="ja-JP" altLang="en-US" smtClean="0"/>
              <a:t>2011/6/14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19FAD7-317D-4A19-87F0-5B7BD2CFD76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9643AC4-87FC-427E-808F-1467F514FF2D}" type="datetimeFigureOut">
              <a:rPr kumimoji="1" lang="ja-JP" altLang="en-US" smtClean="0"/>
              <a:t>2011/6/14</a:t>
            </a:fld>
            <a:endParaRPr kumimoji="1" lang="ja-JP" altLang="en-US"/>
          </a:p>
        </p:txBody>
      </p:sp>
      <p:sp>
        <p:nvSpPr>
          <p:cNvPr id="3" name="フッター プレースホルダー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F19FAD7-317D-4A19-87F0-5B7BD2CFD764}"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2276872"/>
            <a:ext cx="8458200" cy="1470025"/>
          </a:xfrm>
        </p:spPr>
        <p:txBody>
          <a:bodyPr/>
          <a:lstStyle/>
          <a:p>
            <a:r>
              <a:rPr kumimoji="1" lang="ja-JP" altLang="en-US" dirty="0" smtClean="0"/>
              <a:t>　</a:t>
            </a:r>
            <a:endParaRPr kumimoji="1" lang="ja-JP" altLang="en-US" dirty="0"/>
          </a:p>
        </p:txBody>
      </p:sp>
      <p:sp>
        <p:nvSpPr>
          <p:cNvPr id="3" name="サブタイトル 2"/>
          <p:cNvSpPr>
            <a:spLocks noGrp="1"/>
          </p:cNvSpPr>
          <p:nvPr>
            <p:ph type="subTitle" idx="1"/>
          </p:nvPr>
        </p:nvSpPr>
        <p:spPr>
          <a:xfrm>
            <a:off x="5076056" y="4437112"/>
            <a:ext cx="4176464" cy="1224136"/>
          </a:xfrm>
        </p:spPr>
        <p:txBody>
          <a:bodyPr/>
          <a:lstStyle/>
          <a:p>
            <a:endParaRPr kumimoji="1" lang="en-US" altLang="ja-JP" dirty="0" smtClean="0"/>
          </a:p>
          <a:p>
            <a:r>
              <a:rPr lang="en-US" altLang="ja-JP" dirty="0" smtClean="0"/>
              <a:t>8AWK1162</a:t>
            </a:r>
            <a:r>
              <a:rPr lang="ja-JP" altLang="en-US" dirty="0" smtClean="0"/>
              <a:t>　阿部　愛里香</a:t>
            </a:r>
            <a:endParaRPr kumimoji="1" lang="ja-JP" altLang="en-US" dirty="0"/>
          </a:p>
        </p:txBody>
      </p:sp>
    </p:spTree>
    <p:extLst>
      <p:ext uri="{BB962C8B-B14F-4D97-AF65-F5344CB8AC3E}">
        <p14:creationId xmlns:p14="http://schemas.microsoft.com/office/powerpoint/2010/main" val="3228871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19256" cy="989856"/>
          </a:xfrm>
        </p:spPr>
        <p:txBody>
          <a:bodyPr>
            <a:normAutofit/>
          </a:bodyPr>
          <a:lstStyle/>
          <a:p>
            <a:pPr algn="ctr"/>
            <a:r>
              <a:rPr kumimoji="1" lang="ja-JP" altLang="en-US" sz="3600" dirty="0" smtClean="0"/>
              <a:t>代表的な語族の系統図</a:t>
            </a:r>
            <a:endParaRPr kumimoji="1" lang="ja-JP" altLang="en-US" sz="3600" dirty="0"/>
          </a:p>
        </p:txBody>
      </p:sp>
      <p:sp>
        <p:nvSpPr>
          <p:cNvPr id="3" name="コンテンツ プレースホルダー 2"/>
          <p:cNvSpPr>
            <a:spLocks noGrp="1"/>
          </p:cNvSpPr>
          <p:nvPr>
            <p:ph idx="1"/>
          </p:nvPr>
        </p:nvSpPr>
        <p:spPr>
          <a:xfrm>
            <a:off x="467544" y="1340768"/>
            <a:ext cx="3168352" cy="432048"/>
          </a:xfrm>
        </p:spPr>
        <p:txBody>
          <a:bodyPr>
            <a:normAutofit/>
          </a:bodyPr>
          <a:lstStyle/>
          <a:p>
            <a:pPr marL="109728" indent="0">
              <a:buNone/>
            </a:pPr>
            <a:r>
              <a:rPr kumimoji="1" lang="ja-JP" altLang="en-US" sz="2000" dirty="0" smtClean="0"/>
              <a:t>インド・ヨーロッパ語族</a:t>
            </a:r>
            <a:endParaRPr kumimoji="1" lang="ja-JP" altLang="en-US" sz="2000" dirty="0"/>
          </a:p>
        </p:txBody>
      </p:sp>
      <p:sp>
        <p:nvSpPr>
          <p:cNvPr id="4" name="テキスト ボックス 3"/>
          <p:cNvSpPr txBox="1"/>
          <p:nvPr/>
        </p:nvSpPr>
        <p:spPr>
          <a:xfrm>
            <a:off x="766853" y="1762598"/>
            <a:ext cx="1835137" cy="307777"/>
          </a:xfrm>
          <a:prstGeom prst="rect">
            <a:avLst/>
          </a:prstGeom>
          <a:noFill/>
        </p:spPr>
        <p:txBody>
          <a:bodyPr wrap="square" rtlCol="0">
            <a:spAutoFit/>
          </a:bodyPr>
          <a:lstStyle/>
          <a:p>
            <a:r>
              <a:rPr kumimoji="1" lang="ja-JP" altLang="en-US" sz="1400" dirty="0" smtClean="0"/>
              <a:t>インド・イラン語派</a:t>
            </a:r>
            <a:endParaRPr kumimoji="1" lang="ja-JP" altLang="en-US" sz="1400" dirty="0"/>
          </a:p>
        </p:txBody>
      </p:sp>
      <p:cxnSp>
        <p:nvCxnSpPr>
          <p:cNvPr id="7" name="直線コネクタ 6"/>
          <p:cNvCxnSpPr/>
          <p:nvPr/>
        </p:nvCxnSpPr>
        <p:spPr>
          <a:xfrm>
            <a:off x="2627784" y="1931528"/>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3044231" y="1917278"/>
            <a:ext cx="0" cy="653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059832" y="2571068"/>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524980" y="1777639"/>
            <a:ext cx="1082348" cy="307777"/>
          </a:xfrm>
          <a:prstGeom prst="rect">
            <a:avLst/>
          </a:prstGeom>
          <a:noFill/>
        </p:spPr>
        <p:txBody>
          <a:bodyPr wrap="none" rtlCol="0">
            <a:spAutoFit/>
          </a:bodyPr>
          <a:lstStyle/>
          <a:p>
            <a:r>
              <a:rPr kumimoji="1" lang="ja-JP" altLang="en-US" sz="1400" dirty="0" smtClean="0"/>
              <a:t>イラン支派</a:t>
            </a:r>
            <a:endParaRPr kumimoji="1" lang="ja-JP" altLang="en-US" sz="1400" dirty="0"/>
          </a:p>
        </p:txBody>
      </p:sp>
      <p:sp>
        <p:nvSpPr>
          <p:cNvPr id="13" name="テキスト ボックス 12"/>
          <p:cNvSpPr txBox="1"/>
          <p:nvPr/>
        </p:nvSpPr>
        <p:spPr>
          <a:xfrm>
            <a:off x="3557234" y="2417179"/>
            <a:ext cx="1082348" cy="307777"/>
          </a:xfrm>
          <a:prstGeom prst="rect">
            <a:avLst/>
          </a:prstGeom>
          <a:noFill/>
        </p:spPr>
        <p:txBody>
          <a:bodyPr wrap="none" rtlCol="0">
            <a:spAutoFit/>
          </a:bodyPr>
          <a:lstStyle/>
          <a:p>
            <a:r>
              <a:rPr kumimoji="1" lang="ja-JP" altLang="en-US" sz="1400" dirty="0" smtClean="0"/>
              <a:t>インド支派</a:t>
            </a:r>
            <a:endParaRPr kumimoji="1" lang="ja-JP" altLang="en-US" sz="1400" dirty="0"/>
          </a:p>
        </p:txBody>
      </p:sp>
      <p:sp>
        <p:nvSpPr>
          <p:cNvPr id="14" name="テキスト ボックス 13"/>
          <p:cNvSpPr txBox="1"/>
          <p:nvPr/>
        </p:nvSpPr>
        <p:spPr>
          <a:xfrm>
            <a:off x="4793601" y="1762597"/>
            <a:ext cx="1261884" cy="307777"/>
          </a:xfrm>
          <a:prstGeom prst="rect">
            <a:avLst/>
          </a:prstGeom>
          <a:noFill/>
        </p:spPr>
        <p:txBody>
          <a:bodyPr wrap="none" rtlCol="0">
            <a:spAutoFit/>
          </a:bodyPr>
          <a:lstStyle/>
          <a:p>
            <a:r>
              <a:rPr kumimoji="1" lang="ja-JP" altLang="en-US" sz="1400" dirty="0" smtClean="0"/>
              <a:t>アヴェスタ語</a:t>
            </a:r>
            <a:endParaRPr kumimoji="1" lang="ja-JP" altLang="en-US" sz="1400" dirty="0"/>
          </a:p>
        </p:txBody>
      </p:sp>
      <p:sp>
        <p:nvSpPr>
          <p:cNvPr id="15" name="テキスト ボックス 14"/>
          <p:cNvSpPr txBox="1"/>
          <p:nvPr/>
        </p:nvSpPr>
        <p:spPr>
          <a:xfrm>
            <a:off x="4793601" y="2044387"/>
            <a:ext cx="1261884" cy="307777"/>
          </a:xfrm>
          <a:prstGeom prst="rect">
            <a:avLst/>
          </a:prstGeom>
          <a:noFill/>
        </p:spPr>
        <p:txBody>
          <a:bodyPr wrap="none" rtlCol="0">
            <a:spAutoFit/>
          </a:bodyPr>
          <a:lstStyle/>
          <a:p>
            <a:r>
              <a:rPr kumimoji="1" lang="ja-JP" altLang="en-US" sz="1400" dirty="0" smtClean="0"/>
              <a:t>古ペルシア語</a:t>
            </a:r>
            <a:endParaRPr kumimoji="1" lang="ja-JP" altLang="en-US" sz="1400" dirty="0"/>
          </a:p>
        </p:txBody>
      </p:sp>
      <p:sp>
        <p:nvSpPr>
          <p:cNvPr id="16" name="テキスト ボックス 15"/>
          <p:cNvSpPr txBox="1"/>
          <p:nvPr/>
        </p:nvSpPr>
        <p:spPr>
          <a:xfrm>
            <a:off x="6804248" y="2044386"/>
            <a:ext cx="1082348" cy="307777"/>
          </a:xfrm>
          <a:prstGeom prst="rect">
            <a:avLst/>
          </a:prstGeom>
          <a:noFill/>
        </p:spPr>
        <p:txBody>
          <a:bodyPr wrap="none" rtlCol="0">
            <a:spAutoFit/>
          </a:bodyPr>
          <a:lstStyle/>
          <a:p>
            <a:r>
              <a:rPr kumimoji="1" lang="ja-JP" altLang="en-US" sz="1400" dirty="0" smtClean="0"/>
              <a:t>ペルシア語</a:t>
            </a:r>
            <a:endParaRPr kumimoji="1" lang="ja-JP" altLang="en-US" sz="1400" dirty="0"/>
          </a:p>
        </p:txBody>
      </p:sp>
      <p:sp>
        <p:nvSpPr>
          <p:cNvPr id="17" name="テキスト ボックス 16"/>
          <p:cNvSpPr txBox="1"/>
          <p:nvPr/>
        </p:nvSpPr>
        <p:spPr>
          <a:xfrm>
            <a:off x="4793601" y="2434967"/>
            <a:ext cx="1620957" cy="307777"/>
          </a:xfrm>
          <a:prstGeom prst="rect">
            <a:avLst/>
          </a:prstGeom>
          <a:noFill/>
        </p:spPr>
        <p:txBody>
          <a:bodyPr wrap="none" rtlCol="0">
            <a:spAutoFit/>
          </a:bodyPr>
          <a:lstStyle/>
          <a:p>
            <a:r>
              <a:rPr kumimoji="1" lang="ja-JP" altLang="en-US" sz="1400" dirty="0" smtClean="0"/>
              <a:t>サンスクリット語</a:t>
            </a:r>
            <a:endParaRPr kumimoji="1" lang="ja-JP" altLang="en-US" sz="1400" dirty="0"/>
          </a:p>
        </p:txBody>
      </p:sp>
      <p:sp>
        <p:nvSpPr>
          <p:cNvPr id="18" name="テキスト ボックス 17"/>
          <p:cNvSpPr txBox="1"/>
          <p:nvPr/>
        </p:nvSpPr>
        <p:spPr>
          <a:xfrm>
            <a:off x="4793601" y="2650819"/>
            <a:ext cx="1440160" cy="307777"/>
          </a:xfrm>
          <a:prstGeom prst="rect">
            <a:avLst/>
          </a:prstGeom>
          <a:noFill/>
        </p:spPr>
        <p:txBody>
          <a:bodyPr wrap="square" rtlCol="0">
            <a:spAutoFit/>
          </a:bodyPr>
          <a:lstStyle/>
          <a:p>
            <a:r>
              <a:rPr kumimoji="1" lang="ja-JP" altLang="en-US" sz="1400" dirty="0" smtClean="0"/>
              <a:t>ヴェーダ語</a:t>
            </a:r>
            <a:endParaRPr kumimoji="1" lang="ja-JP" altLang="en-US" sz="1400" dirty="0"/>
          </a:p>
        </p:txBody>
      </p:sp>
      <p:sp>
        <p:nvSpPr>
          <p:cNvPr id="20" name="テキスト ボックス 19"/>
          <p:cNvSpPr txBox="1"/>
          <p:nvPr/>
        </p:nvSpPr>
        <p:spPr>
          <a:xfrm>
            <a:off x="6751397" y="2417179"/>
            <a:ext cx="1261884" cy="307777"/>
          </a:xfrm>
          <a:prstGeom prst="rect">
            <a:avLst/>
          </a:prstGeom>
          <a:noFill/>
        </p:spPr>
        <p:txBody>
          <a:bodyPr wrap="none" rtlCol="0">
            <a:spAutoFit/>
          </a:bodyPr>
          <a:lstStyle/>
          <a:p>
            <a:r>
              <a:rPr kumimoji="1" lang="ja-JP" altLang="en-US" sz="1400" dirty="0" smtClean="0"/>
              <a:t>ヒンディー語</a:t>
            </a:r>
            <a:endParaRPr kumimoji="1" lang="ja-JP" altLang="en-US" sz="1400" dirty="0"/>
          </a:p>
        </p:txBody>
      </p:sp>
      <p:sp>
        <p:nvSpPr>
          <p:cNvPr id="21" name="テキスト ボックス 20"/>
          <p:cNvSpPr txBox="1"/>
          <p:nvPr/>
        </p:nvSpPr>
        <p:spPr>
          <a:xfrm>
            <a:off x="6841165" y="2650819"/>
            <a:ext cx="1082348" cy="307777"/>
          </a:xfrm>
          <a:prstGeom prst="rect">
            <a:avLst/>
          </a:prstGeom>
          <a:noFill/>
        </p:spPr>
        <p:txBody>
          <a:bodyPr wrap="none" rtlCol="0">
            <a:spAutoFit/>
          </a:bodyPr>
          <a:lstStyle/>
          <a:p>
            <a:r>
              <a:rPr kumimoji="1" lang="ja-JP" altLang="en-US" sz="1400" dirty="0" smtClean="0"/>
              <a:t>ベンガル語</a:t>
            </a:r>
            <a:endParaRPr kumimoji="1" lang="ja-JP" altLang="en-US" sz="1400" dirty="0"/>
          </a:p>
        </p:txBody>
      </p:sp>
      <p:sp>
        <p:nvSpPr>
          <p:cNvPr id="22" name="テキスト ボックス 21"/>
          <p:cNvSpPr txBox="1"/>
          <p:nvPr/>
        </p:nvSpPr>
        <p:spPr>
          <a:xfrm>
            <a:off x="797116" y="3294348"/>
            <a:ext cx="1441420" cy="307777"/>
          </a:xfrm>
          <a:prstGeom prst="rect">
            <a:avLst/>
          </a:prstGeom>
          <a:noFill/>
        </p:spPr>
        <p:txBody>
          <a:bodyPr wrap="none" rtlCol="0">
            <a:spAutoFit/>
          </a:bodyPr>
          <a:lstStyle/>
          <a:p>
            <a:r>
              <a:rPr kumimoji="1" lang="ja-JP" altLang="en-US" sz="1400" dirty="0" smtClean="0"/>
              <a:t>イタリック語派</a:t>
            </a:r>
            <a:endParaRPr kumimoji="1" lang="ja-JP" altLang="en-US" sz="1400" dirty="0"/>
          </a:p>
        </p:txBody>
      </p:sp>
      <p:sp>
        <p:nvSpPr>
          <p:cNvPr id="23" name="テキスト ボックス 22"/>
          <p:cNvSpPr txBox="1"/>
          <p:nvPr/>
        </p:nvSpPr>
        <p:spPr>
          <a:xfrm>
            <a:off x="4793601" y="3284794"/>
            <a:ext cx="902811" cy="307777"/>
          </a:xfrm>
          <a:prstGeom prst="rect">
            <a:avLst/>
          </a:prstGeom>
          <a:noFill/>
        </p:spPr>
        <p:txBody>
          <a:bodyPr wrap="none" rtlCol="0">
            <a:spAutoFit/>
          </a:bodyPr>
          <a:lstStyle/>
          <a:p>
            <a:r>
              <a:rPr kumimoji="1" lang="ja-JP" altLang="en-US" sz="1400" dirty="0" smtClean="0"/>
              <a:t>ラテン語</a:t>
            </a:r>
            <a:endParaRPr kumimoji="1" lang="ja-JP" altLang="en-US" sz="1400" dirty="0"/>
          </a:p>
        </p:txBody>
      </p:sp>
      <p:sp>
        <p:nvSpPr>
          <p:cNvPr id="24" name="テキスト ボックス 23"/>
          <p:cNvSpPr txBox="1"/>
          <p:nvPr/>
        </p:nvSpPr>
        <p:spPr>
          <a:xfrm>
            <a:off x="6751397" y="3284793"/>
            <a:ext cx="1082348" cy="307777"/>
          </a:xfrm>
          <a:prstGeom prst="rect">
            <a:avLst/>
          </a:prstGeom>
          <a:noFill/>
        </p:spPr>
        <p:txBody>
          <a:bodyPr wrap="none" rtlCol="0">
            <a:spAutoFit/>
          </a:bodyPr>
          <a:lstStyle/>
          <a:p>
            <a:r>
              <a:rPr kumimoji="1" lang="ja-JP" altLang="en-US" sz="1400" dirty="0" smtClean="0"/>
              <a:t>イタリア語</a:t>
            </a:r>
            <a:endParaRPr kumimoji="1" lang="ja-JP" altLang="en-US" sz="1400" dirty="0"/>
          </a:p>
        </p:txBody>
      </p:sp>
      <p:sp>
        <p:nvSpPr>
          <p:cNvPr id="25" name="テキスト ボックス 24"/>
          <p:cNvSpPr txBox="1"/>
          <p:nvPr/>
        </p:nvSpPr>
        <p:spPr>
          <a:xfrm>
            <a:off x="6751397" y="3592571"/>
            <a:ext cx="1082348" cy="307777"/>
          </a:xfrm>
          <a:prstGeom prst="rect">
            <a:avLst/>
          </a:prstGeom>
          <a:noFill/>
        </p:spPr>
        <p:txBody>
          <a:bodyPr wrap="none" rtlCol="0">
            <a:spAutoFit/>
          </a:bodyPr>
          <a:lstStyle/>
          <a:p>
            <a:r>
              <a:rPr kumimoji="1" lang="ja-JP" altLang="en-US" sz="1400" dirty="0" smtClean="0"/>
              <a:t>フランス語</a:t>
            </a:r>
            <a:endParaRPr kumimoji="1" lang="ja-JP" altLang="en-US" sz="1400" dirty="0"/>
          </a:p>
        </p:txBody>
      </p:sp>
      <p:sp>
        <p:nvSpPr>
          <p:cNvPr id="26" name="テキスト ボックス 25"/>
          <p:cNvSpPr txBox="1"/>
          <p:nvPr/>
        </p:nvSpPr>
        <p:spPr>
          <a:xfrm>
            <a:off x="6763877" y="3900349"/>
            <a:ext cx="1082348" cy="307777"/>
          </a:xfrm>
          <a:prstGeom prst="rect">
            <a:avLst/>
          </a:prstGeom>
          <a:noFill/>
        </p:spPr>
        <p:txBody>
          <a:bodyPr wrap="none" rtlCol="0">
            <a:spAutoFit/>
          </a:bodyPr>
          <a:lstStyle/>
          <a:p>
            <a:r>
              <a:rPr kumimoji="1" lang="ja-JP" altLang="en-US" sz="1400" dirty="0" smtClean="0"/>
              <a:t>スペイン語</a:t>
            </a:r>
            <a:endParaRPr kumimoji="1" lang="ja-JP" altLang="en-US" sz="1400" dirty="0"/>
          </a:p>
        </p:txBody>
      </p:sp>
      <p:sp>
        <p:nvSpPr>
          <p:cNvPr id="27" name="テキスト ボックス 26"/>
          <p:cNvSpPr txBox="1"/>
          <p:nvPr/>
        </p:nvSpPr>
        <p:spPr>
          <a:xfrm>
            <a:off x="6751397" y="4232157"/>
            <a:ext cx="1261884" cy="307777"/>
          </a:xfrm>
          <a:prstGeom prst="rect">
            <a:avLst/>
          </a:prstGeom>
          <a:noFill/>
        </p:spPr>
        <p:txBody>
          <a:bodyPr wrap="none" rtlCol="0">
            <a:spAutoFit/>
          </a:bodyPr>
          <a:lstStyle/>
          <a:p>
            <a:r>
              <a:rPr kumimoji="1" lang="ja-JP" altLang="en-US" sz="1400" dirty="0" smtClean="0"/>
              <a:t>ポルトガル語</a:t>
            </a:r>
            <a:endParaRPr kumimoji="1" lang="ja-JP" altLang="en-US" sz="1400" dirty="0"/>
          </a:p>
        </p:txBody>
      </p:sp>
      <p:sp>
        <p:nvSpPr>
          <p:cNvPr id="28" name="テキスト ボックス 27"/>
          <p:cNvSpPr txBox="1"/>
          <p:nvPr/>
        </p:nvSpPr>
        <p:spPr>
          <a:xfrm>
            <a:off x="797116" y="4246139"/>
            <a:ext cx="1261884" cy="307777"/>
          </a:xfrm>
          <a:prstGeom prst="rect">
            <a:avLst/>
          </a:prstGeom>
          <a:noFill/>
        </p:spPr>
        <p:txBody>
          <a:bodyPr wrap="none" rtlCol="0">
            <a:spAutoFit/>
          </a:bodyPr>
          <a:lstStyle/>
          <a:p>
            <a:r>
              <a:rPr kumimoji="1" lang="ja-JP" altLang="en-US" sz="1400" dirty="0" smtClean="0"/>
              <a:t>ゲルマン語派</a:t>
            </a:r>
            <a:endParaRPr kumimoji="1" lang="ja-JP" altLang="en-US" sz="1400" dirty="0"/>
          </a:p>
        </p:txBody>
      </p:sp>
      <p:sp>
        <p:nvSpPr>
          <p:cNvPr id="29" name="テキスト ボックス 28"/>
          <p:cNvSpPr txBox="1"/>
          <p:nvPr/>
        </p:nvSpPr>
        <p:spPr>
          <a:xfrm>
            <a:off x="2681401" y="4246139"/>
            <a:ext cx="1620957" cy="307777"/>
          </a:xfrm>
          <a:prstGeom prst="rect">
            <a:avLst/>
          </a:prstGeom>
          <a:noFill/>
        </p:spPr>
        <p:txBody>
          <a:bodyPr wrap="none" rtlCol="0">
            <a:spAutoFit/>
          </a:bodyPr>
          <a:lstStyle/>
          <a:p>
            <a:r>
              <a:rPr kumimoji="1" lang="ja-JP" altLang="en-US" sz="1400" dirty="0" smtClean="0"/>
              <a:t>東ゲルマン</a:t>
            </a:r>
            <a:r>
              <a:rPr lang="ja-JP" altLang="en-US" sz="1400" dirty="0" smtClean="0"/>
              <a:t>語支派</a:t>
            </a:r>
            <a:endParaRPr kumimoji="1" lang="ja-JP" altLang="en-US" sz="1400" dirty="0"/>
          </a:p>
        </p:txBody>
      </p:sp>
      <p:sp>
        <p:nvSpPr>
          <p:cNvPr id="30" name="テキスト ボックス 29"/>
          <p:cNvSpPr txBox="1"/>
          <p:nvPr/>
        </p:nvSpPr>
        <p:spPr>
          <a:xfrm>
            <a:off x="2681401" y="4595742"/>
            <a:ext cx="1785491" cy="307777"/>
          </a:xfrm>
          <a:prstGeom prst="rect">
            <a:avLst/>
          </a:prstGeom>
          <a:noFill/>
        </p:spPr>
        <p:txBody>
          <a:bodyPr wrap="square" rtlCol="0">
            <a:spAutoFit/>
          </a:bodyPr>
          <a:lstStyle/>
          <a:p>
            <a:r>
              <a:rPr lang="ja-JP" altLang="en-US" sz="1400" dirty="0" smtClean="0"/>
              <a:t>北ゲルマン語支派</a:t>
            </a:r>
            <a:endParaRPr kumimoji="1" lang="ja-JP" altLang="en-US" sz="1400" dirty="0"/>
          </a:p>
        </p:txBody>
      </p:sp>
      <p:sp>
        <p:nvSpPr>
          <p:cNvPr id="31" name="テキスト ボックス 30"/>
          <p:cNvSpPr txBox="1"/>
          <p:nvPr/>
        </p:nvSpPr>
        <p:spPr>
          <a:xfrm>
            <a:off x="4883369" y="4604639"/>
            <a:ext cx="1082348" cy="307777"/>
          </a:xfrm>
          <a:prstGeom prst="rect">
            <a:avLst/>
          </a:prstGeom>
          <a:noFill/>
        </p:spPr>
        <p:txBody>
          <a:bodyPr wrap="none" rtlCol="0">
            <a:spAutoFit/>
          </a:bodyPr>
          <a:lstStyle/>
          <a:p>
            <a:r>
              <a:rPr kumimoji="1" lang="ja-JP" altLang="en-US" sz="1400" dirty="0" smtClean="0"/>
              <a:t>古ノルド語</a:t>
            </a:r>
            <a:endParaRPr kumimoji="1" lang="ja-JP" altLang="en-US" sz="1400" dirty="0"/>
          </a:p>
        </p:txBody>
      </p:sp>
      <p:sp>
        <p:nvSpPr>
          <p:cNvPr id="32" name="テキスト ボックス 31"/>
          <p:cNvSpPr txBox="1"/>
          <p:nvPr/>
        </p:nvSpPr>
        <p:spPr>
          <a:xfrm>
            <a:off x="6751397" y="4604639"/>
            <a:ext cx="1441420" cy="307777"/>
          </a:xfrm>
          <a:prstGeom prst="rect">
            <a:avLst/>
          </a:prstGeom>
          <a:noFill/>
        </p:spPr>
        <p:txBody>
          <a:bodyPr wrap="none" rtlCol="0">
            <a:spAutoFit/>
          </a:bodyPr>
          <a:lstStyle/>
          <a:p>
            <a:r>
              <a:rPr kumimoji="1" lang="ja-JP" altLang="en-US" sz="1400" dirty="0" smtClean="0"/>
              <a:t>スウェーデン語</a:t>
            </a:r>
            <a:endParaRPr kumimoji="1" lang="ja-JP" altLang="en-US" sz="1400" dirty="0"/>
          </a:p>
        </p:txBody>
      </p:sp>
      <p:sp>
        <p:nvSpPr>
          <p:cNvPr id="33" name="テキスト ボックス 32"/>
          <p:cNvSpPr txBox="1"/>
          <p:nvPr/>
        </p:nvSpPr>
        <p:spPr>
          <a:xfrm>
            <a:off x="6751397" y="4855004"/>
            <a:ext cx="1261884" cy="307777"/>
          </a:xfrm>
          <a:prstGeom prst="rect">
            <a:avLst/>
          </a:prstGeom>
          <a:noFill/>
        </p:spPr>
        <p:txBody>
          <a:bodyPr wrap="none" rtlCol="0">
            <a:spAutoFit/>
          </a:bodyPr>
          <a:lstStyle/>
          <a:p>
            <a:r>
              <a:rPr kumimoji="1" lang="ja-JP" altLang="en-US" sz="1400" dirty="0" smtClean="0"/>
              <a:t>デンマーク語</a:t>
            </a:r>
            <a:endParaRPr kumimoji="1" lang="ja-JP" altLang="en-US" sz="1400" dirty="0"/>
          </a:p>
        </p:txBody>
      </p:sp>
      <p:sp>
        <p:nvSpPr>
          <p:cNvPr id="34" name="テキスト ボックス 33"/>
          <p:cNvSpPr txBox="1"/>
          <p:nvPr/>
        </p:nvSpPr>
        <p:spPr>
          <a:xfrm>
            <a:off x="6751397" y="5069388"/>
            <a:ext cx="1261884" cy="307777"/>
          </a:xfrm>
          <a:prstGeom prst="rect">
            <a:avLst/>
          </a:prstGeom>
          <a:noFill/>
        </p:spPr>
        <p:txBody>
          <a:bodyPr wrap="none" rtlCol="0">
            <a:spAutoFit/>
          </a:bodyPr>
          <a:lstStyle/>
          <a:p>
            <a:r>
              <a:rPr kumimoji="1" lang="ja-JP" altLang="en-US" sz="1400" dirty="0" smtClean="0"/>
              <a:t>ノルウェー語</a:t>
            </a:r>
            <a:endParaRPr kumimoji="1" lang="ja-JP" altLang="en-US" sz="1400" dirty="0"/>
          </a:p>
        </p:txBody>
      </p:sp>
      <p:sp>
        <p:nvSpPr>
          <p:cNvPr id="35" name="テキスト ボックス 34"/>
          <p:cNvSpPr txBox="1"/>
          <p:nvPr/>
        </p:nvSpPr>
        <p:spPr>
          <a:xfrm>
            <a:off x="6763877" y="5336921"/>
            <a:ext cx="1441420" cy="307777"/>
          </a:xfrm>
          <a:prstGeom prst="rect">
            <a:avLst/>
          </a:prstGeom>
          <a:noFill/>
        </p:spPr>
        <p:txBody>
          <a:bodyPr wrap="none" rtlCol="0">
            <a:spAutoFit/>
          </a:bodyPr>
          <a:lstStyle/>
          <a:p>
            <a:r>
              <a:rPr kumimoji="1" lang="ja-JP" altLang="en-US" sz="1400" dirty="0" smtClean="0"/>
              <a:t>アイスランド語</a:t>
            </a:r>
            <a:endParaRPr kumimoji="1" lang="ja-JP" altLang="en-US" sz="1400" dirty="0"/>
          </a:p>
        </p:txBody>
      </p:sp>
      <p:sp>
        <p:nvSpPr>
          <p:cNvPr id="36" name="テキスト ボックス 35"/>
          <p:cNvSpPr txBox="1"/>
          <p:nvPr/>
        </p:nvSpPr>
        <p:spPr>
          <a:xfrm>
            <a:off x="2681400" y="5644698"/>
            <a:ext cx="1620957" cy="307777"/>
          </a:xfrm>
          <a:prstGeom prst="rect">
            <a:avLst/>
          </a:prstGeom>
          <a:noFill/>
        </p:spPr>
        <p:txBody>
          <a:bodyPr wrap="none" rtlCol="0">
            <a:spAutoFit/>
          </a:bodyPr>
          <a:lstStyle/>
          <a:p>
            <a:r>
              <a:rPr kumimoji="1" lang="ja-JP" altLang="en-US" sz="1400" dirty="0" smtClean="0"/>
              <a:t>西ゲルマン語支派</a:t>
            </a:r>
            <a:endParaRPr kumimoji="1" lang="ja-JP" altLang="en-US" sz="1400" dirty="0"/>
          </a:p>
        </p:txBody>
      </p:sp>
      <p:sp>
        <p:nvSpPr>
          <p:cNvPr id="37" name="テキスト ボックス 36"/>
          <p:cNvSpPr txBox="1"/>
          <p:nvPr/>
        </p:nvSpPr>
        <p:spPr>
          <a:xfrm>
            <a:off x="4793601" y="5668801"/>
            <a:ext cx="1261884" cy="307777"/>
          </a:xfrm>
          <a:prstGeom prst="rect">
            <a:avLst/>
          </a:prstGeom>
          <a:noFill/>
        </p:spPr>
        <p:txBody>
          <a:bodyPr wrap="square" rtlCol="0">
            <a:spAutoFit/>
          </a:bodyPr>
          <a:lstStyle/>
          <a:p>
            <a:r>
              <a:rPr lang="ja-JP" altLang="en-US" sz="1400" dirty="0" smtClean="0"/>
              <a:t>高地ドイツ語</a:t>
            </a:r>
            <a:endParaRPr lang="en-US" altLang="ja-JP" sz="1400" dirty="0" smtClean="0"/>
          </a:p>
        </p:txBody>
      </p:sp>
      <p:sp>
        <p:nvSpPr>
          <p:cNvPr id="38" name="テキスト ボックス 37"/>
          <p:cNvSpPr txBox="1"/>
          <p:nvPr/>
        </p:nvSpPr>
        <p:spPr>
          <a:xfrm>
            <a:off x="4793601" y="6006848"/>
            <a:ext cx="1261884" cy="307777"/>
          </a:xfrm>
          <a:prstGeom prst="rect">
            <a:avLst/>
          </a:prstGeom>
          <a:noFill/>
        </p:spPr>
        <p:txBody>
          <a:bodyPr wrap="none" rtlCol="0">
            <a:spAutoFit/>
          </a:bodyPr>
          <a:lstStyle/>
          <a:p>
            <a:r>
              <a:rPr lang="ja-JP" altLang="en-US" sz="1400" dirty="0" smtClean="0"/>
              <a:t>低地ドイツ語</a:t>
            </a:r>
            <a:endParaRPr kumimoji="1" lang="ja-JP" altLang="en-US" sz="1400" dirty="0"/>
          </a:p>
        </p:txBody>
      </p:sp>
      <p:sp>
        <p:nvSpPr>
          <p:cNvPr id="39" name="テキスト ボックス 38"/>
          <p:cNvSpPr txBox="1"/>
          <p:nvPr/>
        </p:nvSpPr>
        <p:spPr>
          <a:xfrm>
            <a:off x="6835862" y="5668800"/>
            <a:ext cx="902811" cy="307777"/>
          </a:xfrm>
          <a:prstGeom prst="rect">
            <a:avLst/>
          </a:prstGeom>
          <a:noFill/>
        </p:spPr>
        <p:txBody>
          <a:bodyPr wrap="none" rtlCol="0">
            <a:spAutoFit/>
          </a:bodyPr>
          <a:lstStyle/>
          <a:p>
            <a:r>
              <a:rPr kumimoji="1" lang="ja-JP" altLang="en-US" sz="1400" dirty="0" smtClean="0"/>
              <a:t>ドイツ語</a:t>
            </a:r>
            <a:endParaRPr kumimoji="1" lang="ja-JP" altLang="en-US" sz="1400" dirty="0"/>
          </a:p>
        </p:txBody>
      </p:sp>
      <p:sp>
        <p:nvSpPr>
          <p:cNvPr id="40" name="テキスト ボックス 39"/>
          <p:cNvSpPr txBox="1"/>
          <p:nvPr/>
        </p:nvSpPr>
        <p:spPr>
          <a:xfrm>
            <a:off x="6804248" y="6345226"/>
            <a:ext cx="1082348" cy="307777"/>
          </a:xfrm>
          <a:prstGeom prst="rect">
            <a:avLst/>
          </a:prstGeom>
          <a:noFill/>
        </p:spPr>
        <p:txBody>
          <a:bodyPr wrap="none" rtlCol="0">
            <a:spAutoFit/>
          </a:bodyPr>
          <a:lstStyle/>
          <a:p>
            <a:r>
              <a:rPr kumimoji="1" lang="ja-JP" altLang="en-US" sz="1400" dirty="0" smtClean="0"/>
              <a:t>オランダ語</a:t>
            </a:r>
            <a:endParaRPr kumimoji="1" lang="ja-JP" altLang="en-US" sz="1400" dirty="0"/>
          </a:p>
        </p:txBody>
      </p:sp>
      <p:sp>
        <p:nvSpPr>
          <p:cNvPr id="41" name="テキスト ボックス 40"/>
          <p:cNvSpPr txBox="1"/>
          <p:nvPr/>
        </p:nvSpPr>
        <p:spPr>
          <a:xfrm>
            <a:off x="6877658" y="6006848"/>
            <a:ext cx="543739" cy="307777"/>
          </a:xfrm>
          <a:prstGeom prst="rect">
            <a:avLst/>
          </a:prstGeom>
          <a:noFill/>
        </p:spPr>
        <p:txBody>
          <a:bodyPr wrap="none" rtlCol="0">
            <a:spAutoFit/>
          </a:bodyPr>
          <a:lstStyle/>
          <a:p>
            <a:r>
              <a:rPr kumimoji="1" lang="ja-JP" altLang="en-US" sz="1400" dirty="0" smtClean="0"/>
              <a:t>英語</a:t>
            </a:r>
            <a:endParaRPr kumimoji="1" lang="ja-JP" altLang="en-US" sz="1400" dirty="0"/>
          </a:p>
        </p:txBody>
      </p:sp>
      <p:cxnSp>
        <p:nvCxnSpPr>
          <p:cNvPr id="43" name="直線コネクタ 42"/>
          <p:cNvCxnSpPr>
            <a:stCxn id="28" idx="3"/>
            <a:endCxn id="29" idx="1"/>
          </p:cNvCxnSpPr>
          <p:nvPr/>
        </p:nvCxnSpPr>
        <p:spPr>
          <a:xfrm>
            <a:off x="2059000" y="4400028"/>
            <a:ext cx="622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2370200" y="4400028"/>
            <a:ext cx="0" cy="14072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コネクタ 48"/>
          <p:cNvCxnSpPr>
            <a:endCxn id="36" idx="1"/>
          </p:cNvCxnSpPr>
          <p:nvPr/>
        </p:nvCxnSpPr>
        <p:spPr>
          <a:xfrm>
            <a:off x="2370200" y="5798586"/>
            <a:ext cx="3112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a:stCxn id="30" idx="1"/>
          </p:cNvCxnSpPr>
          <p:nvPr/>
        </p:nvCxnSpPr>
        <p:spPr>
          <a:xfrm flipH="1" flipV="1">
            <a:off x="2370200" y="4749630"/>
            <a:ext cx="311201"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31" idx="3"/>
            <a:endCxn id="32" idx="1"/>
          </p:cNvCxnSpPr>
          <p:nvPr/>
        </p:nvCxnSpPr>
        <p:spPr>
          <a:xfrm>
            <a:off x="5965717" y="4758528"/>
            <a:ext cx="7856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6358557" y="4758528"/>
            <a:ext cx="0" cy="732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366498" y="5495219"/>
            <a:ext cx="34931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a:endCxn id="33" idx="1"/>
          </p:cNvCxnSpPr>
          <p:nvPr/>
        </p:nvCxnSpPr>
        <p:spPr>
          <a:xfrm>
            <a:off x="6358557" y="5008892"/>
            <a:ext cx="39284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コネクタ 70"/>
          <p:cNvCxnSpPr>
            <a:endCxn id="34" idx="1"/>
          </p:cNvCxnSpPr>
          <p:nvPr/>
        </p:nvCxnSpPr>
        <p:spPr>
          <a:xfrm>
            <a:off x="6366498" y="5223276"/>
            <a:ext cx="38489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直線コネクタ 72"/>
          <p:cNvCxnSpPr>
            <a:stCxn id="30" idx="3"/>
            <a:endCxn id="31" idx="1"/>
          </p:cNvCxnSpPr>
          <p:nvPr/>
        </p:nvCxnSpPr>
        <p:spPr>
          <a:xfrm>
            <a:off x="4466892" y="4749631"/>
            <a:ext cx="416477" cy="88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37" idx="3"/>
            <a:endCxn id="39" idx="1"/>
          </p:cNvCxnSpPr>
          <p:nvPr/>
        </p:nvCxnSpPr>
        <p:spPr>
          <a:xfrm flipV="1">
            <a:off x="6055485" y="5822689"/>
            <a:ext cx="78037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コネクタ 82"/>
          <p:cNvCxnSpPr>
            <a:stCxn id="38" idx="3"/>
            <a:endCxn id="41" idx="1"/>
          </p:cNvCxnSpPr>
          <p:nvPr/>
        </p:nvCxnSpPr>
        <p:spPr>
          <a:xfrm>
            <a:off x="6055485" y="6160737"/>
            <a:ext cx="8221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6445673" y="6160737"/>
            <a:ext cx="0" cy="338377"/>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a:endCxn id="40" idx="1"/>
          </p:cNvCxnSpPr>
          <p:nvPr/>
        </p:nvCxnSpPr>
        <p:spPr>
          <a:xfrm>
            <a:off x="6445673" y="6499114"/>
            <a:ext cx="35857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23" idx="3"/>
            <a:endCxn id="24" idx="1"/>
          </p:cNvCxnSpPr>
          <p:nvPr/>
        </p:nvCxnSpPr>
        <p:spPr>
          <a:xfrm flipV="1">
            <a:off x="5696412" y="3438682"/>
            <a:ext cx="105498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6233761" y="3448236"/>
            <a:ext cx="0" cy="937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線コネクタ 99"/>
          <p:cNvCxnSpPr>
            <a:endCxn id="25" idx="1"/>
          </p:cNvCxnSpPr>
          <p:nvPr/>
        </p:nvCxnSpPr>
        <p:spPr>
          <a:xfrm>
            <a:off x="6233761" y="3746459"/>
            <a:ext cx="51763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直線コネクタ 101"/>
          <p:cNvCxnSpPr>
            <a:endCxn id="26" idx="1"/>
          </p:cNvCxnSpPr>
          <p:nvPr/>
        </p:nvCxnSpPr>
        <p:spPr>
          <a:xfrm>
            <a:off x="6233761" y="4054237"/>
            <a:ext cx="53011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直線コネクタ 103"/>
          <p:cNvCxnSpPr>
            <a:endCxn id="27" idx="1"/>
          </p:cNvCxnSpPr>
          <p:nvPr/>
        </p:nvCxnSpPr>
        <p:spPr>
          <a:xfrm>
            <a:off x="6233761" y="4386045"/>
            <a:ext cx="51763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直線コネクタ 105"/>
          <p:cNvCxnSpPr>
            <a:stCxn id="15" idx="3"/>
            <a:endCxn id="16" idx="1"/>
          </p:cNvCxnSpPr>
          <p:nvPr/>
        </p:nvCxnSpPr>
        <p:spPr>
          <a:xfrm flipV="1">
            <a:off x="6055485" y="2198275"/>
            <a:ext cx="74876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22" idx="3"/>
            <a:endCxn id="23" idx="1"/>
          </p:cNvCxnSpPr>
          <p:nvPr/>
        </p:nvCxnSpPr>
        <p:spPr>
          <a:xfrm flipV="1">
            <a:off x="2238536" y="3438683"/>
            <a:ext cx="2555065" cy="955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476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231773"/>
            <a:ext cx="1008112" cy="405633"/>
          </a:xfrm>
        </p:spPr>
        <p:txBody>
          <a:bodyPr>
            <a:normAutofit/>
          </a:bodyPr>
          <a:lstStyle/>
          <a:p>
            <a:r>
              <a:rPr kumimoji="1" lang="ja-JP" altLang="en-US" sz="1600" dirty="0" smtClean="0">
                <a:latin typeface="+mn-ea"/>
                <a:ea typeface="+mn-ea"/>
              </a:rPr>
              <a:t>セム語族</a:t>
            </a:r>
            <a:endParaRPr kumimoji="1" lang="ja-JP" altLang="en-US" sz="1600" dirty="0">
              <a:latin typeface="+mn-ea"/>
              <a:ea typeface="+mn-ea"/>
            </a:endParaRPr>
          </a:p>
        </p:txBody>
      </p:sp>
      <p:sp>
        <p:nvSpPr>
          <p:cNvPr id="3" name="コンテンツ プレースホルダー 2"/>
          <p:cNvSpPr>
            <a:spLocks noGrp="1"/>
          </p:cNvSpPr>
          <p:nvPr>
            <p:ph idx="1"/>
          </p:nvPr>
        </p:nvSpPr>
        <p:spPr>
          <a:xfrm>
            <a:off x="251520" y="3549889"/>
            <a:ext cx="1296144" cy="432048"/>
          </a:xfrm>
        </p:spPr>
        <p:txBody>
          <a:bodyPr>
            <a:normAutofit fontScale="92500"/>
          </a:bodyPr>
          <a:lstStyle/>
          <a:p>
            <a:pPr marL="109728" indent="0">
              <a:buNone/>
            </a:pPr>
            <a:r>
              <a:rPr kumimoji="1" lang="ja-JP" altLang="en-US" sz="1600" dirty="0" smtClean="0">
                <a:latin typeface="+mn-ea"/>
              </a:rPr>
              <a:t>ウラル語族</a:t>
            </a:r>
            <a:endParaRPr kumimoji="1" lang="ja-JP" altLang="en-US" sz="1600" dirty="0">
              <a:latin typeface="+mn-ea"/>
            </a:endParaRPr>
          </a:p>
        </p:txBody>
      </p:sp>
      <p:sp>
        <p:nvSpPr>
          <p:cNvPr id="5" name="テキスト ボックス 4"/>
          <p:cNvSpPr txBox="1"/>
          <p:nvPr/>
        </p:nvSpPr>
        <p:spPr>
          <a:xfrm>
            <a:off x="1907704" y="1282247"/>
            <a:ext cx="1082348" cy="307777"/>
          </a:xfrm>
          <a:prstGeom prst="rect">
            <a:avLst/>
          </a:prstGeom>
          <a:noFill/>
        </p:spPr>
        <p:txBody>
          <a:bodyPr wrap="none" rtlCol="0">
            <a:spAutoFit/>
          </a:bodyPr>
          <a:lstStyle/>
          <a:p>
            <a:r>
              <a:rPr kumimoji="1" lang="ja-JP" altLang="en-US" sz="1400" dirty="0" smtClean="0"/>
              <a:t>東セム語派</a:t>
            </a:r>
            <a:endParaRPr kumimoji="1" lang="ja-JP" altLang="en-US" sz="1400" dirty="0"/>
          </a:p>
        </p:txBody>
      </p:sp>
      <p:sp>
        <p:nvSpPr>
          <p:cNvPr id="6" name="テキスト ボックス 5"/>
          <p:cNvSpPr txBox="1"/>
          <p:nvPr/>
        </p:nvSpPr>
        <p:spPr>
          <a:xfrm>
            <a:off x="1890865" y="1580109"/>
            <a:ext cx="1082348" cy="307777"/>
          </a:xfrm>
          <a:prstGeom prst="rect">
            <a:avLst/>
          </a:prstGeom>
          <a:noFill/>
        </p:spPr>
        <p:txBody>
          <a:bodyPr wrap="none" rtlCol="0">
            <a:spAutoFit/>
          </a:bodyPr>
          <a:lstStyle/>
          <a:p>
            <a:r>
              <a:rPr kumimoji="1" lang="ja-JP" altLang="en-US" sz="1400" dirty="0" smtClean="0"/>
              <a:t>西セム語派</a:t>
            </a:r>
            <a:endParaRPr kumimoji="1" lang="ja-JP" altLang="en-US" sz="1400" dirty="0"/>
          </a:p>
        </p:txBody>
      </p:sp>
      <p:sp>
        <p:nvSpPr>
          <p:cNvPr id="7" name="テキスト ボックス 6"/>
          <p:cNvSpPr txBox="1"/>
          <p:nvPr/>
        </p:nvSpPr>
        <p:spPr>
          <a:xfrm>
            <a:off x="4569675" y="1272332"/>
            <a:ext cx="1082348" cy="307777"/>
          </a:xfrm>
          <a:prstGeom prst="rect">
            <a:avLst/>
          </a:prstGeom>
          <a:noFill/>
        </p:spPr>
        <p:txBody>
          <a:bodyPr wrap="none" rtlCol="0">
            <a:spAutoFit/>
          </a:bodyPr>
          <a:lstStyle/>
          <a:p>
            <a:r>
              <a:rPr lang="ja-JP" altLang="en-US" sz="1400" dirty="0" smtClean="0"/>
              <a:t>アッカド語</a:t>
            </a:r>
            <a:endParaRPr kumimoji="1" lang="ja-JP" altLang="en-US" sz="1400" dirty="0"/>
          </a:p>
        </p:txBody>
      </p:sp>
      <p:sp>
        <p:nvSpPr>
          <p:cNvPr id="8" name="テキスト ボックス 7"/>
          <p:cNvSpPr txBox="1"/>
          <p:nvPr/>
        </p:nvSpPr>
        <p:spPr>
          <a:xfrm>
            <a:off x="4569675" y="1573442"/>
            <a:ext cx="1082348" cy="307777"/>
          </a:xfrm>
          <a:prstGeom prst="rect">
            <a:avLst/>
          </a:prstGeom>
          <a:noFill/>
        </p:spPr>
        <p:txBody>
          <a:bodyPr wrap="none" rtlCol="0">
            <a:spAutoFit/>
          </a:bodyPr>
          <a:lstStyle/>
          <a:p>
            <a:r>
              <a:rPr kumimoji="1" lang="ja-JP" altLang="en-US" sz="1400" dirty="0" smtClean="0"/>
              <a:t>ヘブライ語</a:t>
            </a:r>
            <a:endParaRPr kumimoji="1" lang="ja-JP" altLang="en-US" sz="1400" dirty="0"/>
          </a:p>
        </p:txBody>
      </p:sp>
      <p:sp>
        <p:nvSpPr>
          <p:cNvPr id="9" name="テキスト ボックス 8"/>
          <p:cNvSpPr txBox="1"/>
          <p:nvPr/>
        </p:nvSpPr>
        <p:spPr>
          <a:xfrm>
            <a:off x="4569675" y="2268188"/>
            <a:ext cx="1261884" cy="307777"/>
          </a:xfrm>
          <a:prstGeom prst="rect">
            <a:avLst/>
          </a:prstGeom>
          <a:noFill/>
        </p:spPr>
        <p:txBody>
          <a:bodyPr wrap="none" rtlCol="0">
            <a:spAutoFit/>
          </a:bodyPr>
          <a:lstStyle/>
          <a:p>
            <a:r>
              <a:rPr kumimoji="1" lang="ja-JP" altLang="en-US" sz="1400" dirty="0" smtClean="0"/>
              <a:t>フェニキア語</a:t>
            </a:r>
            <a:endParaRPr kumimoji="1" lang="ja-JP" altLang="en-US" sz="1400" dirty="0"/>
          </a:p>
        </p:txBody>
      </p:sp>
      <p:sp>
        <p:nvSpPr>
          <p:cNvPr id="10" name="テキスト ボックス 9"/>
          <p:cNvSpPr txBox="1"/>
          <p:nvPr/>
        </p:nvSpPr>
        <p:spPr>
          <a:xfrm>
            <a:off x="4569675" y="2883742"/>
            <a:ext cx="902811" cy="307777"/>
          </a:xfrm>
          <a:prstGeom prst="rect">
            <a:avLst/>
          </a:prstGeom>
          <a:noFill/>
        </p:spPr>
        <p:txBody>
          <a:bodyPr wrap="none" rtlCol="0">
            <a:spAutoFit/>
          </a:bodyPr>
          <a:lstStyle/>
          <a:p>
            <a:r>
              <a:rPr kumimoji="1" lang="ja-JP" altLang="en-US" sz="1400" dirty="0" smtClean="0"/>
              <a:t>シリア語</a:t>
            </a:r>
            <a:endParaRPr kumimoji="1" lang="ja-JP" altLang="en-US" sz="1400" dirty="0"/>
          </a:p>
        </p:txBody>
      </p:sp>
      <p:sp>
        <p:nvSpPr>
          <p:cNvPr id="11" name="テキスト ボックス 10"/>
          <p:cNvSpPr txBox="1"/>
          <p:nvPr/>
        </p:nvSpPr>
        <p:spPr>
          <a:xfrm>
            <a:off x="4569675" y="1932269"/>
            <a:ext cx="1082348" cy="307777"/>
          </a:xfrm>
          <a:prstGeom prst="rect">
            <a:avLst/>
          </a:prstGeom>
          <a:noFill/>
        </p:spPr>
        <p:txBody>
          <a:bodyPr wrap="none" rtlCol="0">
            <a:spAutoFit/>
          </a:bodyPr>
          <a:lstStyle/>
          <a:p>
            <a:r>
              <a:rPr kumimoji="1" lang="ja-JP" altLang="en-US" sz="1400" dirty="0" smtClean="0"/>
              <a:t>アラビア語</a:t>
            </a:r>
            <a:endParaRPr kumimoji="1" lang="ja-JP" altLang="en-US" sz="1400" dirty="0"/>
          </a:p>
        </p:txBody>
      </p:sp>
      <p:sp>
        <p:nvSpPr>
          <p:cNvPr id="12" name="テキスト ボックス 11"/>
          <p:cNvSpPr txBox="1"/>
          <p:nvPr/>
        </p:nvSpPr>
        <p:spPr>
          <a:xfrm>
            <a:off x="4569675" y="2575965"/>
            <a:ext cx="1261884" cy="307777"/>
          </a:xfrm>
          <a:prstGeom prst="rect">
            <a:avLst/>
          </a:prstGeom>
          <a:noFill/>
        </p:spPr>
        <p:txBody>
          <a:bodyPr wrap="none" rtlCol="0">
            <a:spAutoFit/>
          </a:bodyPr>
          <a:lstStyle/>
          <a:p>
            <a:r>
              <a:rPr kumimoji="1" lang="ja-JP" altLang="en-US" sz="1400" dirty="0" smtClean="0"/>
              <a:t>エチオピア語</a:t>
            </a:r>
            <a:endParaRPr kumimoji="1" lang="ja-JP" altLang="en-US" sz="1400" dirty="0"/>
          </a:p>
        </p:txBody>
      </p:sp>
      <p:sp>
        <p:nvSpPr>
          <p:cNvPr id="13" name="テキスト ボックス 12"/>
          <p:cNvSpPr txBox="1"/>
          <p:nvPr/>
        </p:nvSpPr>
        <p:spPr>
          <a:xfrm>
            <a:off x="1890865" y="3615406"/>
            <a:ext cx="1800493" cy="307777"/>
          </a:xfrm>
          <a:prstGeom prst="rect">
            <a:avLst/>
          </a:prstGeom>
          <a:noFill/>
        </p:spPr>
        <p:txBody>
          <a:bodyPr wrap="none" rtlCol="0">
            <a:spAutoFit/>
          </a:bodyPr>
          <a:lstStyle/>
          <a:p>
            <a:r>
              <a:rPr lang="ja-JP" altLang="en-US" sz="1400" dirty="0" smtClean="0"/>
              <a:t>フィン・ウラル語派</a:t>
            </a:r>
            <a:endParaRPr kumimoji="1" lang="ja-JP" altLang="en-US" sz="1400" dirty="0"/>
          </a:p>
        </p:txBody>
      </p:sp>
      <p:sp>
        <p:nvSpPr>
          <p:cNvPr id="14" name="テキスト ボックス 13"/>
          <p:cNvSpPr txBox="1"/>
          <p:nvPr/>
        </p:nvSpPr>
        <p:spPr>
          <a:xfrm>
            <a:off x="4569675" y="3617279"/>
            <a:ext cx="1441420" cy="307777"/>
          </a:xfrm>
          <a:prstGeom prst="rect">
            <a:avLst/>
          </a:prstGeom>
          <a:noFill/>
        </p:spPr>
        <p:txBody>
          <a:bodyPr wrap="none" rtlCol="0">
            <a:spAutoFit/>
          </a:bodyPr>
          <a:lstStyle/>
          <a:p>
            <a:r>
              <a:rPr kumimoji="1" lang="ja-JP" altLang="en-US" sz="1400" dirty="0" smtClean="0"/>
              <a:t>フィンランド語</a:t>
            </a:r>
            <a:endParaRPr kumimoji="1" lang="ja-JP" altLang="en-US" sz="1400" dirty="0"/>
          </a:p>
        </p:txBody>
      </p:sp>
      <p:sp>
        <p:nvSpPr>
          <p:cNvPr id="15" name="テキスト ボックス 14"/>
          <p:cNvSpPr txBox="1"/>
          <p:nvPr/>
        </p:nvSpPr>
        <p:spPr>
          <a:xfrm>
            <a:off x="4569675" y="4209409"/>
            <a:ext cx="1261884" cy="307777"/>
          </a:xfrm>
          <a:prstGeom prst="rect">
            <a:avLst/>
          </a:prstGeom>
          <a:noFill/>
        </p:spPr>
        <p:txBody>
          <a:bodyPr wrap="none" rtlCol="0">
            <a:spAutoFit/>
          </a:bodyPr>
          <a:lstStyle/>
          <a:p>
            <a:r>
              <a:rPr kumimoji="1" lang="ja-JP" altLang="en-US" sz="1400" dirty="0" smtClean="0"/>
              <a:t>エストニア語</a:t>
            </a:r>
            <a:endParaRPr kumimoji="1" lang="ja-JP" altLang="en-US" sz="1400" dirty="0"/>
          </a:p>
        </p:txBody>
      </p:sp>
      <p:sp>
        <p:nvSpPr>
          <p:cNvPr id="16" name="テキスト ボックス 15"/>
          <p:cNvSpPr txBox="1"/>
          <p:nvPr/>
        </p:nvSpPr>
        <p:spPr>
          <a:xfrm>
            <a:off x="4569675" y="3925056"/>
            <a:ext cx="1261884" cy="307777"/>
          </a:xfrm>
          <a:prstGeom prst="rect">
            <a:avLst/>
          </a:prstGeom>
          <a:noFill/>
        </p:spPr>
        <p:txBody>
          <a:bodyPr wrap="none" rtlCol="0">
            <a:spAutoFit/>
          </a:bodyPr>
          <a:lstStyle/>
          <a:p>
            <a:r>
              <a:rPr kumimoji="1" lang="ja-JP" altLang="en-US" sz="1400" dirty="0" smtClean="0"/>
              <a:t>ハンガリー語</a:t>
            </a:r>
            <a:endParaRPr kumimoji="1" lang="ja-JP" altLang="en-US" sz="1400" dirty="0"/>
          </a:p>
        </p:txBody>
      </p:sp>
      <p:sp>
        <p:nvSpPr>
          <p:cNvPr id="17" name="テキスト ボックス 16"/>
          <p:cNvSpPr txBox="1"/>
          <p:nvPr/>
        </p:nvSpPr>
        <p:spPr>
          <a:xfrm>
            <a:off x="1990100" y="4698703"/>
            <a:ext cx="1441420" cy="307777"/>
          </a:xfrm>
          <a:prstGeom prst="rect">
            <a:avLst/>
          </a:prstGeom>
          <a:noFill/>
        </p:spPr>
        <p:txBody>
          <a:bodyPr wrap="none" rtlCol="0">
            <a:spAutoFit/>
          </a:bodyPr>
          <a:lstStyle/>
          <a:p>
            <a:r>
              <a:rPr kumimoji="1" lang="ja-JP" altLang="en-US" sz="1400" dirty="0" smtClean="0"/>
              <a:t>サモエード語派</a:t>
            </a:r>
            <a:endParaRPr kumimoji="1" lang="ja-JP" altLang="en-US" sz="1400" dirty="0"/>
          </a:p>
        </p:txBody>
      </p:sp>
      <p:sp>
        <p:nvSpPr>
          <p:cNvPr id="18" name="テキスト ボックス 17"/>
          <p:cNvSpPr txBox="1"/>
          <p:nvPr/>
        </p:nvSpPr>
        <p:spPr>
          <a:xfrm>
            <a:off x="4569675" y="4698704"/>
            <a:ext cx="1441420" cy="307777"/>
          </a:xfrm>
          <a:prstGeom prst="rect">
            <a:avLst/>
          </a:prstGeom>
          <a:noFill/>
        </p:spPr>
        <p:txBody>
          <a:bodyPr wrap="none" rtlCol="0">
            <a:spAutoFit/>
          </a:bodyPr>
          <a:lstStyle/>
          <a:p>
            <a:r>
              <a:rPr kumimoji="1" lang="ja-JP" altLang="en-US" sz="1400" dirty="0" smtClean="0"/>
              <a:t>サモエード諸語</a:t>
            </a:r>
            <a:endParaRPr kumimoji="1" lang="en-US" altLang="ja-JP" sz="1400" dirty="0" smtClean="0"/>
          </a:p>
        </p:txBody>
      </p:sp>
      <p:cxnSp>
        <p:nvCxnSpPr>
          <p:cNvPr id="20" name="直線コネクタ 19"/>
          <p:cNvCxnSpPr>
            <a:stCxn id="2" idx="3"/>
            <a:endCxn id="2" idx="3"/>
          </p:cNvCxnSpPr>
          <p:nvPr/>
        </p:nvCxnSpPr>
        <p:spPr>
          <a:xfrm>
            <a:off x="1403648" y="143459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5" idx="1"/>
            <a:endCxn id="2" idx="3"/>
          </p:cNvCxnSpPr>
          <p:nvPr/>
        </p:nvCxnSpPr>
        <p:spPr>
          <a:xfrm flipH="1" flipV="1">
            <a:off x="1403648" y="1434590"/>
            <a:ext cx="504056" cy="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655676" y="1451442"/>
            <a:ext cx="0" cy="28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endCxn id="6" idx="1"/>
          </p:cNvCxnSpPr>
          <p:nvPr/>
        </p:nvCxnSpPr>
        <p:spPr>
          <a:xfrm>
            <a:off x="1655676" y="1733997"/>
            <a:ext cx="23518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5" idx="3"/>
            <a:endCxn id="7" idx="1"/>
          </p:cNvCxnSpPr>
          <p:nvPr/>
        </p:nvCxnSpPr>
        <p:spPr>
          <a:xfrm flipV="1">
            <a:off x="2990052" y="1426221"/>
            <a:ext cx="1579623" cy="991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6" idx="3"/>
            <a:endCxn id="8" idx="1"/>
          </p:cNvCxnSpPr>
          <p:nvPr/>
        </p:nvCxnSpPr>
        <p:spPr>
          <a:xfrm flipV="1">
            <a:off x="2973213" y="1727331"/>
            <a:ext cx="1596462" cy="666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3771444" y="1733998"/>
            <a:ext cx="8419" cy="13036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a:endCxn id="10" idx="1"/>
          </p:cNvCxnSpPr>
          <p:nvPr/>
        </p:nvCxnSpPr>
        <p:spPr>
          <a:xfrm>
            <a:off x="3779863" y="3037630"/>
            <a:ext cx="78981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12" idx="1"/>
          </p:cNvCxnSpPr>
          <p:nvPr/>
        </p:nvCxnSpPr>
        <p:spPr>
          <a:xfrm flipH="1" flipV="1">
            <a:off x="3779863" y="2729853"/>
            <a:ext cx="78981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9" idx="1"/>
          </p:cNvCxnSpPr>
          <p:nvPr/>
        </p:nvCxnSpPr>
        <p:spPr>
          <a:xfrm flipH="1" flipV="1">
            <a:off x="3771444" y="2422076"/>
            <a:ext cx="798231"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11" idx="1"/>
          </p:cNvCxnSpPr>
          <p:nvPr/>
        </p:nvCxnSpPr>
        <p:spPr>
          <a:xfrm flipH="1" flipV="1">
            <a:off x="3779863" y="2086157"/>
            <a:ext cx="78981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3" idx="3"/>
            <a:endCxn id="13" idx="1"/>
          </p:cNvCxnSpPr>
          <p:nvPr/>
        </p:nvCxnSpPr>
        <p:spPr>
          <a:xfrm>
            <a:off x="1547664" y="3765913"/>
            <a:ext cx="343201" cy="3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13" idx="3"/>
            <a:endCxn id="14" idx="1"/>
          </p:cNvCxnSpPr>
          <p:nvPr/>
        </p:nvCxnSpPr>
        <p:spPr>
          <a:xfrm>
            <a:off x="3691358" y="3769295"/>
            <a:ext cx="878317" cy="1873"/>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4130516" y="3771168"/>
            <a:ext cx="0" cy="592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15" idx="1"/>
          </p:cNvCxnSpPr>
          <p:nvPr/>
        </p:nvCxnSpPr>
        <p:spPr>
          <a:xfrm flipH="1" flipV="1">
            <a:off x="4130516" y="4363297"/>
            <a:ext cx="43915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p:cNvCxnSpPr>
            <a:stCxn id="16" idx="1"/>
          </p:cNvCxnSpPr>
          <p:nvPr/>
        </p:nvCxnSpPr>
        <p:spPr>
          <a:xfrm flipH="1" flipV="1">
            <a:off x="4130516" y="4074025"/>
            <a:ext cx="439159" cy="4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18" idx="1"/>
            <a:endCxn id="17" idx="3"/>
          </p:cNvCxnSpPr>
          <p:nvPr/>
        </p:nvCxnSpPr>
        <p:spPr>
          <a:xfrm flipH="1" flipV="1">
            <a:off x="3431520" y="4852592"/>
            <a:ext cx="113815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719264" y="3771168"/>
            <a:ext cx="0" cy="1081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1719264" y="4852593"/>
            <a:ext cx="27844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60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日本語はどの系統？</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（１）アルタイ諸語の系統とする説</a:t>
            </a:r>
            <a:endParaRPr kumimoji="1" lang="en-US" altLang="ja-JP" dirty="0" smtClean="0"/>
          </a:p>
          <a:p>
            <a:pPr marL="109728" indent="0">
              <a:buNone/>
            </a:pPr>
            <a:r>
              <a:rPr kumimoji="1" lang="en-US" altLang="ja-JP" dirty="0" smtClean="0"/>
              <a:t>	</a:t>
            </a:r>
          </a:p>
          <a:p>
            <a:r>
              <a:rPr lang="ja-JP" altLang="en-US" dirty="0" smtClean="0"/>
              <a:t>（２）南方アジア諸語の系統とする説</a:t>
            </a:r>
            <a:endParaRPr lang="en-US" altLang="ja-JP" dirty="0" smtClean="0"/>
          </a:p>
          <a:p>
            <a:pPr marL="109728" indent="0">
              <a:buNone/>
            </a:pPr>
            <a:endParaRPr kumimoji="1" lang="ja-JP" altLang="en-US" dirty="0"/>
          </a:p>
        </p:txBody>
      </p:sp>
    </p:spTree>
    <p:extLst>
      <p:ext uri="{BB962C8B-B14F-4D97-AF65-F5344CB8AC3E}">
        <p14:creationId xmlns:p14="http://schemas.microsoft.com/office/powerpoint/2010/main" val="1222662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アルタイ諸語系統説</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アルタイ語的性格</a:t>
            </a:r>
            <a:endParaRPr lang="en-US" altLang="ja-JP" dirty="0" smtClean="0"/>
          </a:p>
          <a:p>
            <a:pPr marL="109728" indent="0">
              <a:buNone/>
            </a:pPr>
            <a:r>
              <a:rPr kumimoji="1" lang="ja-JP" altLang="en-US" dirty="0" smtClean="0"/>
              <a:t>（１）語頭に二つ以上の子音が来ない</a:t>
            </a:r>
            <a:endParaRPr kumimoji="1" lang="en-US" altLang="ja-JP" dirty="0" smtClean="0"/>
          </a:p>
          <a:p>
            <a:pPr marL="109728" indent="0">
              <a:buNone/>
            </a:pPr>
            <a:r>
              <a:rPr lang="ja-JP" altLang="en-US" dirty="0" smtClean="0"/>
              <a:t>（２）</a:t>
            </a:r>
            <a:r>
              <a:rPr lang="ja-JP" altLang="en-US" dirty="0" err="1" smtClean="0"/>
              <a:t>ｒ</a:t>
            </a:r>
            <a:r>
              <a:rPr lang="ja-JP" altLang="en-US" dirty="0" smtClean="0"/>
              <a:t>で始まる語がない</a:t>
            </a:r>
            <a:endParaRPr lang="en-US" altLang="ja-JP" dirty="0" smtClean="0"/>
          </a:p>
          <a:p>
            <a:pPr marL="109728" indent="0">
              <a:buNone/>
            </a:pPr>
            <a:r>
              <a:rPr lang="ja-JP" altLang="en-US" dirty="0" smtClean="0"/>
              <a:t>（３）母音調和がある</a:t>
            </a:r>
            <a:endParaRPr lang="en-US" altLang="ja-JP" dirty="0" smtClean="0"/>
          </a:p>
          <a:p>
            <a:pPr marL="109728" indent="0">
              <a:buNone/>
            </a:pPr>
            <a:r>
              <a:rPr lang="ja-JP" altLang="en-US" dirty="0"/>
              <a:t>（４</a:t>
            </a:r>
            <a:r>
              <a:rPr lang="ja-JP" altLang="en-US" dirty="0" smtClean="0"/>
              <a:t>）膠着語であり、接辞は後続させるのを原則とする</a:t>
            </a:r>
            <a:endParaRPr lang="en-US" altLang="ja-JP" dirty="0" smtClean="0"/>
          </a:p>
          <a:p>
            <a:pPr marL="109728" indent="0">
              <a:buNone/>
            </a:pPr>
            <a:endParaRPr lang="en-US" altLang="ja-JP" dirty="0" smtClean="0"/>
          </a:p>
          <a:p>
            <a:pPr marL="109728" indent="0">
              <a:buNone/>
            </a:pPr>
            <a:r>
              <a:rPr kumimoji="1" lang="ja-JP" altLang="en-US" dirty="0" smtClean="0"/>
              <a:t>これらの特徴が日本語にも認められるので、アルタイ諸語の可能性が高い。</a:t>
            </a:r>
            <a:endParaRPr kumimoji="1" lang="ja-JP" altLang="en-US" dirty="0"/>
          </a:p>
        </p:txBody>
      </p:sp>
    </p:spTree>
    <p:extLst>
      <p:ext uri="{BB962C8B-B14F-4D97-AF65-F5344CB8AC3E}">
        <p14:creationId xmlns:p14="http://schemas.microsoft.com/office/powerpoint/2010/main" val="3515908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南方アジア諸語の系統とする</a:t>
            </a:r>
            <a:r>
              <a:rPr lang="ja-JP" altLang="en-US" dirty="0" smtClean="0"/>
              <a:t>説</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109728" indent="0">
              <a:buNone/>
            </a:pPr>
            <a:r>
              <a:rPr kumimoji="1" lang="ja-JP" altLang="en-US" dirty="0" smtClean="0"/>
              <a:t>南方語の中から日本語と類似した１３０</a:t>
            </a:r>
            <a:r>
              <a:rPr lang="ja-JP" altLang="en-US" dirty="0" smtClean="0"/>
              <a:t>個の語を松本信広教授が探しだした。</a:t>
            </a:r>
            <a:endParaRPr lang="en-US" altLang="ja-JP" dirty="0" smtClean="0"/>
          </a:p>
          <a:p>
            <a:pPr marL="109728" indent="0">
              <a:buNone/>
            </a:pPr>
            <a:r>
              <a:rPr lang="ja-JP" altLang="en-US" dirty="0"/>
              <a:t>これ</a:t>
            </a:r>
            <a:r>
              <a:rPr lang="ja-JP" altLang="en-US" dirty="0" smtClean="0"/>
              <a:t>だけでは、系統が同じとはいえないが、日本語の中に南方の語彙が入り込んでいる証拠にはなるかもしれない。</a:t>
            </a:r>
            <a:endParaRPr lang="en-US" altLang="ja-JP" dirty="0" smtClean="0"/>
          </a:p>
          <a:p>
            <a:pPr marL="109728" indent="0">
              <a:buNone/>
            </a:pPr>
            <a:endParaRPr kumimoji="1" lang="en-US" altLang="ja-JP" dirty="0"/>
          </a:p>
          <a:p>
            <a:pPr marL="109728" indent="0">
              <a:buNone/>
            </a:pPr>
            <a:r>
              <a:rPr lang="ja-JP" altLang="en-US" dirty="0" smtClean="0"/>
              <a:t>南方の要素日本語の成立に何らかの影響を与えていることは確かかもしれないが、文の語順は不一致であり、日本語が南方の諸言語と同系である可能性は、一般的に否定的である。</a:t>
            </a:r>
            <a:endParaRPr kumimoji="1" lang="ja-JP" altLang="en-US" dirty="0"/>
          </a:p>
        </p:txBody>
      </p:sp>
    </p:spTree>
    <p:extLst>
      <p:ext uri="{BB962C8B-B14F-4D97-AF65-F5344CB8AC3E}">
        <p14:creationId xmlns:p14="http://schemas.microsoft.com/office/powerpoint/2010/main" val="1753089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韓国では・・・</a:t>
            </a:r>
            <a:endParaRPr kumimoji="1" lang="ja-JP" altLang="en-US" dirty="0"/>
          </a:p>
        </p:txBody>
      </p:sp>
      <p:sp>
        <p:nvSpPr>
          <p:cNvPr id="3" name="コンテンツ プレースホルダー 2"/>
          <p:cNvSpPr>
            <a:spLocks noGrp="1"/>
          </p:cNvSpPr>
          <p:nvPr>
            <p:ph idx="1"/>
          </p:nvPr>
        </p:nvSpPr>
        <p:spPr>
          <a:xfrm>
            <a:off x="455114" y="2204864"/>
            <a:ext cx="8075240" cy="1179576"/>
          </a:xfrm>
        </p:spPr>
        <p:txBody>
          <a:bodyPr/>
          <a:lstStyle/>
          <a:p>
            <a:r>
              <a:rPr kumimoji="1" lang="ja-JP" altLang="en-US" dirty="0" smtClean="0"/>
              <a:t>朝鮮語をアルタイ系言語、とくにツングース</a:t>
            </a:r>
            <a:r>
              <a:rPr lang="ja-JP" altLang="en-US" dirty="0" smtClean="0"/>
              <a:t>系言語と見る説が有力。</a:t>
            </a:r>
            <a:endParaRPr kumimoji="1" lang="ja-JP" altLang="en-US" dirty="0"/>
          </a:p>
        </p:txBody>
      </p:sp>
      <p:sp>
        <p:nvSpPr>
          <p:cNvPr id="4" name="テキスト ボックス 3"/>
          <p:cNvSpPr txBox="1"/>
          <p:nvPr/>
        </p:nvSpPr>
        <p:spPr>
          <a:xfrm>
            <a:off x="611560" y="3645024"/>
            <a:ext cx="1569660" cy="369332"/>
          </a:xfrm>
          <a:prstGeom prst="rect">
            <a:avLst/>
          </a:prstGeom>
          <a:noFill/>
        </p:spPr>
        <p:txBody>
          <a:bodyPr wrap="none" rtlCol="0">
            <a:spAutoFit/>
          </a:bodyPr>
          <a:lstStyle/>
          <a:p>
            <a:r>
              <a:rPr kumimoji="1" lang="ja-JP" altLang="en-US" dirty="0" smtClean="0"/>
              <a:t>アルタイ語族</a:t>
            </a:r>
            <a:endParaRPr kumimoji="1" lang="ja-JP" altLang="en-US" dirty="0"/>
          </a:p>
        </p:txBody>
      </p:sp>
      <p:sp>
        <p:nvSpPr>
          <p:cNvPr id="5" name="テキスト ボックス 4"/>
          <p:cNvSpPr txBox="1"/>
          <p:nvPr/>
        </p:nvSpPr>
        <p:spPr>
          <a:xfrm>
            <a:off x="2843808" y="3675801"/>
            <a:ext cx="1261884" cy="307777"/>
          </a:xfrm>
          <a:prstGeom prst="rect">
            <a:avLst/>
          </a:prstGeom>
          <a:noFill/>
        </p:spPr>
        <p:txBody>
          <a:bodyPr wrap="none" rtlCol="0">
            <a:spAutoFit/>
          </a:bodyPr>
          <a:lstStyle/>
          <a:p>
            <a:r>
              <a:rPr kumimoji="1" lang="ja-JP" altLang="en-US" sz="1400" dirty="0" smtClean="0"/>
              <a:t>チュルク語派</a:t>
            </a:r>
            <a:endParaRPr kumimoji="1" lang="ja-JP" altLang="en-US" sz="1400" dirty="0"/>
          </a:p>
        </p:txBody>
      </p:sp>
      <p:sp>
        <p:nvSpPr>
          <p:cNvPr id="6" name="テキスト ボックス 5"/>
          <p:cNvSpPr txBox="1"/>
          <p:nvPr/>
        </p:nvSpPr>
        <p:spPr>
          <a:xfrm>
            <a:off x="4932040" y="3675801"/>
            <a:ext cx="902811" cy="307777"/>
          </a:xfrm>
          <a:prstGeom prst="rect">
            <a:avLst/>
          </a:prstGeom>
          <a:noFill/>
        </p:spPr>
        <p:txBody>
          <a:bodyPr wrap="none" rtlCol="0">
            <a:spAutoFit/>
          </a:bodyPr>
          <a:lstStyle/>
          <a:p>
            <a:r>
              <a:rPr kumimoji="1" lang="ja-JP" altLang="en-US" sz="1400" dirty="0" smtClean="0"/>
              <a:t>トルコ語</a:t>
            </a:r>
            <a:endParaRPr kumimoji="1" lang="ja-JP" altLang="en-US" sz="1400" dirty="0"/>
          </a:p>
        </p:txBody>
      </p:sp>
      <p:sp>
        <p:nvSpPr>
          <p:cNvPr id="7" name="テキスト ボックス 6"/>
          <p:cNvSpPr txBox="1"/>
          <p:nvPr/>
        </p:nvSpPr>
        <p:spPr>
          <a:xfrm>
            <a:off x="2843808" y="3998811"/>
            <a:ext cx="902811" cy="307777"/>
          </a:xfrm>
          <a:prstGeom prst="rect">
            <a:avLst/>
          </a:prstGeom>
          <a:noFill/>
        </p:spPr>
        <p:txBody>
          <a:bodyPr wrap="none" rtlCol="0">
            <a:spAutoFit/>
          </a:bodyPr>
          <a:lstStyle/>
          <a:p>
            <a:r>
              <a:rPr kumimoji="1" lang="ja-JP" altLang="en-US" sz="1400" dirty="0" smtClean="0"/>
              <a:t>蒙古語派</a:t>
            </a:r>
            <a:endParaRPr kumimoji="1" lang="ja-JP" altLang="en-US" sz="1400" dirty="0"/>
          </a:p>
        </p:txBody>
      </p:sp>
      <p:sp>
        <p:nvSpPr>
          <p:cNvPr id="8" name="テキスト ボックス 7"/>
          <p:cNvSpPr txBox="1"/>
          <p:nvPr/>
        </p:nvSpPr>
        <p:spPr>
          <a:xfrm>
            <a:off x="4999444" y="3998811"/>
            <a:ext cx="723275" cy="307777"/>
          </a:xfrm>
          <a:prstGeom prst="rect">
            <a:avLst/>
          </a:prstGeom>
          <a:noFill/>
        </p:spPr>
        <p:txBody>
          <a:bodyPr wrap="none" rtlCol="0">
            <a:spAutoFit/>
          </a:bodyPr>
          <a:lstStyle/>
          <a:p>
            <a:r>
              <a:rPr kumimoji="1" lang="ja-JP" altLang="en-US" sz="1400" dirty="0" smtClean="0"/>
              <a:t>蒙古語</a:t>
            </a:r>
            <a:endParaRPr kumimoji="1" lang="ja-JP" altLang="en-US" sz="1400" dirty="0"/>
          </a:p>
        </p:txBody>
      </p:sp>
      <p:sp>
        <p:nvSpPr>
          <p:cNvPr id="9" name="テキスト ボックス 8"/>
          <p:cNvSpPr txBox="1"/>
          <p:nvPr/>
        </p:nvSpPr>
        <p:spPr>
          <a:xfrm>
            <a:off x="2843808" y="4323083"/>
            <a:ext cx="1441420" cy="307777"/>
          </a:xfrm>
          <a:prstGeom prst="rect">
            <a:avLst/>
          </a:prstGeom>
          <a:noFill/>
        </p:spPr>
        <p:txBody>
          <a:bodyPr wrap="none" rtlCol="0">
            <a:spAutoFit/>
          </a:bodyPr>
          <a:lstStyle/>
          <a:p>
            <a:r>
              <a:rPr kumimoji="1" lang="ja-JP" altLang="en-US" sz="1400" dirty="0" smtClean="0"/>
              <a:t>ツングース語派</a:t>
            </a:r>
            <a:endParaRPr kumimoji="1" lang="ja-JP" altLang="en-US" sz="1400" dirty="0"/>
          </a:p>
        </p:txBody>
      </p:sp>
      <p:sp>
        <p:nvSpPr>
          <p:cNvPr id="10" name="テキスト ボックス 9"/>
          <p:cNvSpPr txBox="1"/>
          <p:nvPr/>
        </p:nvSpPr>
        <p:spPr>
          <a:xfrm>
            <a:off x="5021807" y="4311058"/>
            <a:ext cx="723275" cy="307777"/>
          </a:xfrm>
          <a:prstGeom prst="rect">
            <a:avLst/>
          </a:prstGeom>
          <a:noFill/>
        </p:spPr>
        <p:txBody>
          <a:bodyPr wrap="none" rtlCol="0">
            <a:spAutoFit/>
          </a:bodyPr>
          <a:lstStyle/>
          <a:p>
            <a:r>
              <a:rPr kumimoji="1" lang="ja-JP" altLang="en-US" sz="1400" dirty="0" smtClean="0"/>
              <a:t>満州語</a:t>
            </a:r>
            <a:endParaRPr kumimoji="1" lang="ja-JP" altLang="en-US" sz="1400" dirty="0"/>
          </a:p>
        </p:txBody>
      </p:sp>
      <p:sp>
        <p:nvSpPr>
          <p:cNvPr id="11" name="テキスト ボックス 10"/>
          <p:cNvSpPr txBox="1"/>
          <p:nvPr/>
        </p:nvSpPr>
        <p:spPr>
          <a:xfrm>
            <a:off x="5021807" y="4630860"/>
            <a:ext cx="1082348" cy="307777"/>
          </a:xfrm>
          <a:prstGeom prst="rect">
            <a:avLst/>
          </a:prstGeom>
          <a:noFill/>
        </p:spPr>
        <p:txBody>
          <a:bodyPr wrap="none" rtlCol="0">
            <a:spAutoFit/>
          </a:bodyPr>
          <a:lstStyle/>
          <a:p>
            <a:r>
              <a:rPr kumimoji="1" lang="ja-JP" altLang="en-US" sz="1400" dirty="0" smtClean="0"/>
              <a:t>オロッコ語</a:t>
            </a:r>
            <a:endParaRPr kumimoji="1" lang="ja-JP" altLang="en-US" sz="1400" dirty="0"/>
          </a:p>
        </p:txBody>
      </p:sp>
      <p:sp>
        <p:nvSpPr>
          <p:cNvPr id="12" name="テキスト ボックス 11"/>
          <p:cNvSpPr txBox="1"/>
          <p:nvPr/>
        </p:nvSpPr>
        <p:spPr>
          <a:xfrm>
            <a:off x="4999444" y="4938637"/>
            <a:ext cx="1261884" cy="307777"/>
          </a:xfrm>
          <a:prstGeom prst="rect">
            <a:avLst/>
          </a:prstGeom>
          <a:noFill/>
        </p:spPr>
        <p:txBody>
          <a:bodyPr wrap="none" rtlCol="0">
            <a:spAutoFit/>
          </a:bodyPr>
          <a:lstStyle/>
          <a:p>
            <a:r>
              <a:rPr kumimoji="1" lang="ja-JP" altLang="en-US" sz="1400" dirty="0" smtClean="0"/>
              <a:t>オロチョン語</a:t>
            </a:r>
            <a:endParaRPr kumimoji="1" lang="ja-JP" altLang="en-US" sz="1400" dirty="0"/>
          </a:p>
        </p:txBody>
      </p:sp>
      <p:sp>
        <p:nvSpPr>
          <p:cNvPr id="13" name="テキスト ボックス 12"/>
          <p:cNvSpPr txBox="1"/>
          <p:nvPr/>
        </p:nvSpPr>
        <p:spPr>
          <a:xfrm>
            <a:off x="4932039" y="5251531"/>
            <a:ext cx="1261884" cy="307777"/>
          </a:xfrm>
          <a:prstGeom prst="rect">
            <a:avLst/>
          </a:prstGeom>
          <a:noFill/>
        </p:spPr>
        <p:txBody>
          <a:bodyPr wrap="none" rtlCol="0">
            <a:spAutoFit/>
          </a:bodyPr>
          <a:lstStyle/>
          <a:p>
            <a:r>
              <a:rPr lang="ja-JP" altLang="en-US" sz="1400" dirty="0" smtClean="0"/>
              <a:t>（朝鮮語）？</a:t>
            </a:r>
            <a:endParaRPr kumimoji="1" lang="ja-JP" altLang="en-US" sz="1400" dirty="0"/>
          </a:p>
        </p:txBody>
      </p:sp>
      <p:sp>
        <p:nvSpPr>
          <p:cNvPr id="14" name="テキスト ボックス 13"/>
          <p:cNvSpPr txBox="1"/>
          <p:nvPr/>
        </p:nvSpPr>
        <p:spPr>
          <a:xfrm>
            <a:off x="4932040" y="5620133"/>
            <a:ext cx="1261884" cy="307777"/>
          </a:xfrm>
          <a:prstGeom prst="rect">
            <a:avLst/>
          </a:prstGeom>
          <a:noFill/>
        </p:spPr>
        <p:txBody>
          <a:bodyPr wrap="none" rtlCol="0">
            <a:spAutoFit/>
          </a:bodyPr>
          <a:lstStyle/>
          <a:p>
            <a:r>
              <a:rPr kumimoji="1" lang="ja-JP" altLang="en-US" sz="1400" dirty="0" smtClean="0"/>
              <a:t>（日本語）？</a:t>
            </a:r>
            <a:endParaRPr kumimoji="1" lang="ja-JP" altLang="en-US" sz="1400" dirty="0"/>
          </a:p>
        </p:txBody>
      </p:sp>
      <p:cxnSp>
        <p:nvCxnSpPr>
          <p:cNvPr id="16" name="直線コネクタ 15"/>
          <p:cNvCxnSpPr>
            <a:stCxn id="4" idx="3"/>
            <a:endCxn id="5" idx="1"/>
          </p:cNvCxnSpPr>
          <p:nvPr/>
        </p:nvCxnSpPr>
        <p:spPr>
          <a:xfrm>
            <a:off x="2181220" y="3829690"/>
            <a:ext cx="6625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512514" y="3829690"/>
            <a:ext cx="0" cy="6472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a:endCxn id="9" idx="1"/>
          </p:cNvCxnSpPr>
          <p:nvPr/>
        </p:nvCxnSpPr>
        <p:spPr>
          <a:xfrm>
            <a:off x="2512514" y="4476971"/>
            <a:ext cx="33129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7" idx="1"/>
          </p:cNvCxnSpPr>
          <p:nvPr/>
        </p:nvCxnSpPr>
        <p:spPr>
          <a:xfrm flipH="1">
            <a:off x="2512514" y="4152700"/>
            <a:ext cx="331294" cy="6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5" idx="3"/>
            <a:endCxn id="6" idx="1"/>
          </p:cNvCxnSpPr>
          <p:nvPr/>
        </p:nvCxnSpPr>
        <p:spPr>
          <a:xfrm>
            <a:off x="4105692" y="3829690"/>
            <a:ext cx="8263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7" idx="3"/>
          </p:cNvCxnSpPr>
          <p:nvPr/>
        </p:nvCxnSpPr>
        <p:spPr>
          <a:xfrm>
            <a:off x="3746619" y="4152700"/>
            <a:ext cx="1185421" cy="6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9" idx="3"/>
            <a:endCxn id="10" idx="1"/>
          </p:cNvCxnSpPr>
          <p:nvPr/>
        </p:nvCxnSpPr>
        <p:spPr>
          <a:xfrm flipV="1">
            <a:off x="4285228" y="4464947"/>
            <a:ext cx="736579" cy="12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653517" y="4476972"/>
            <a:ext cx="0" cy="129704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a:endCxn id="14" idx="1"/>
          </p:cNvCxnSpPr>
          <p:nvPr/>
        </p:nvCxnSpPr>
        <p:spPr>
          <a:xfrm>
            <a:off x="4653517" y="5774021"/>
            <a:ext cx="278523"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13" idx="1"/>
          </p:cNvCxnSpPr>
          <p:nvPr/>
        </p:nvCxnSpPr>
        <p:spPr>
          <a:xfrm flipH="1" flipV="1">
            <a:off x="4653517" y="5405419"/>
            <a:ext cx="27852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12" idx="1"/>
          </p:cNvCxnSpPr>
          <p:nvPr/>
        </p:nvCxnSpPr>
        <p:spPr>
          <a:xfrm flipH="1" flipV="1">
            <a:off x="4653517" y="5092525"/>
            <a:ext cx="34592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11" idx="1"/>
          </p:cNvCxnSpPr>
          <p:nvPr/>
        </p:nvCxnSpPr>
        <p:spPr>
          <a:xfrm flipH="1" flipV="1">
            <a:off x="4653517" y="4784748"/>
            <a:ext cx="368290"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004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結果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アルタイ諸語との強い類似性が認められているが、日本語の系統はいまだ不明。</a:t>
            </a:r>
            <a:endParaRPr kumimoji="1" lang="en-US" altLang="ja-JP" dirty="0" smtClean="0"/>
          </a:p>
          <a:p>
            <a:r>
              <a:rPr lang="ja-JP" altLang="en-US" dirty="0" smtClean="0"/>
              <a:t>朝鮮語と日本語が同系かは、基礎語彙間の音韻対応の規則性が発見されていないので証明できず。しかし、文の構造の形式的な面があまりに類似しているので、同系とも同系でないともいえないのが現状。</a:t>
            </a:r>
            <a:endParaRPr lang="en-US" altLang="ja-JP" dirty="0" smtClean="0"/>
          </a:p>
        </p:txBody>
      </p:sp>
    </p:spTree>
    <p:extLst>
      <p:ext uri="{BB962C8B-B14F-4D97-AF65-F5344CB8AC3E}">
        <p14:creationId xmlns:p14="http://schemas.microsoft.com/office/powerpoint/2010/main" val="267118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p:txBody>
          <a:bodyPr/>
          <a:lstStyle/>
          <a:p>
            <a:r>
              <a:rPr lang="ja-JP" altLang="en-US" sz="1800" dirty="0"/>
              <a:t>大修館書店</a:t>
            </a:r>
            <a:r>
              <a:rPr kumimoji="1" lang="en-US" altLang="ja-JP" dirty="0" smtClean="0"/>
              <a:t>『</a:t>
            </a:r>
            <a:r>
              <a:rPr kumimoji="1" lang="ja-JP" altLang="en-US" dirty="0" smtClean="0"/>
              <a:t>言語学入門</a:t>
            </a:r>
            <a:r>
              <a:rPr lang="en-US" altLang="ja-JP" dirty="0" smtClean="0"/>
              <a:t>』</a:t>
            </a:r>
            <a:r>
              <a:rPr lang="ja-JP" altLang="en-US" dirty="0" smtClean="0"/>
              <a:t>　</a:t>
            </a:r>
            <a:r>
              <a:rPr lang="ja-JP" altLang="en-US" sz="1800" dirty="0" smtClean="0"/>
              <a:t>田中春美他　著　</a:t>
            </a:r>
            <a:endParaRPr lang="en-US" altLang="ja-JP" sz="1800" dirty="0" smtClean="0"/>
          </a:p>
          <a:p>
            <a:r>
              <a:rPr kumimoji="1" lang="ja-JP" altLang="en-US" sz="1800" dirty="0" smtClean="0"/>
              <a:t>弘文堂</a:t>
            </a:r>
            <a:r>
              <a:rPr kumimoji="1" lang="en-US" altLang="ja-JP" dirty="0" smtClean="0"/>
              <a:t>『</a:t>
            </a:r>
            <a:r>
              <a:rPr kumimoji="1" lang="ja-JP" altLang="en-US" dirty="0" smtClean="0"/>
              <a:t>日本語の起源</a:t>
            </a:r>
            <a:r>
              <a:rPr kumimoji="1" lang="en-US" altLang="ja-JP" dirty="0" smtClean="0"/>
              <a:t>』</a:t>
            </a:r>
            <a:r>
              <a:rPr kumimoji="1" lang="ja-JP" altLang="en-US" dirty="0" smtClean="0"/>
              <a:t>　</a:t>
            </a:r>
            <a:r>
              <a:rPr kumimoji="1" lang="ja-JP" altLang="en-US" sz="1800" dirty="0" smtClean="0"/>
              <a:t>村山七郎・大林太良　共著</a:t>
            </a:r>
            <a:endParaRPr kumimoji="1" lang="en-US" altLang="ja-JP" sz="1800" dirty="0" smtClean="0"/>
          </a:p>
          <a:p>
            <a:r>
              <a:rPr kumimoji="1" lang="ja-JP" altLang="en-US" sz="1800" dirty="0" smtClean="0"/>
              <a:t>紀伊国屋書店</a:t>
            </a:r>
            <a:r>
              <a:rPr kumimoji="1" lang="en-US" altLang="ja-JP" dirty="0" smtClean="0"/>
              <a:t>『</a:t>
            </a:r>
            <a:r>
              <a:rPr kumimoji="1" lang="ja-JP" altLang="en-US" dirty="0" smtClean="0"/>
              <a:t>言語学入門</a:t>
            </a:r>
            <a:r>
              <a:rPr kumimoji="1" lang="en-US" altLang="ja-JP" dirty="0" smtClean="0"/>
              <a:t>』</a:t>
            </a:r>
            <a:r>
              <a:rPr kumimoji="1" lang="ja-JP" altLang="en-US" sz="1800" dirty="0" smtClean="0"/>
              <a:t>　</a:t>
            </a:r>
            <a:r>
              <a:rPr kumimoji="1" lang="en-US" altLang="ja-JP" sz="1800" dirty="0" smtClean="0"/>
              <a:t>L</a:t>
            </a:r>
            <a:r>
              <a:rPr kumimoji="1" lang="ja-JP" altLang="en-US" sz="1800" dirty="0" smtClean="0"/>
              <a:t>・イエルムスレウ　</a:t>
            </a:r>
            <a:endParaRPr kumimoji="1" lang="en-US" altLang="ja-JP" sz="1800" dirty="0" smtClean="0"/>
          </a:p>
          <a:p>
            <a:pPr marL="109728" indent="0">
              <a:buNone/>
            </a:pPr>
            <a:r>
              <a:rPr lang="ja-JP" altLang="en-US" sz="1800" dirty="0"/>
              <a:t>　</a:t>
            </a:r>
            <a:r>
              <a:rPr lang="ja-JP" altLang="en-US" sz="1800" dirty="0" smtClean="0"/>
              <a:t>　　　　　　　　　　　　　　　　　　　　　</a:t>
            </a:r>
            <a:r>
              <a:rPr kumimoji="1" lang="ja-JP" altLang="en-US" sz="1800" dirty="0" smtClean="0"/>
              <a:t>下宮忠雄・家村陸夫　共訳</a:t>
            </a:r>
            <a:endParaRPr kumimoji="1" lang="ja-JP" altLang="en-US" dirty="0"/>
          </a:p>
        </p:txBody>
      </p:sp>
    </p:spTree>
    <p:extLst>
      <p:ext uri="{BB962C8B-B14F-4D97-AF65-F5344CB8AC3E}">
        <p14:creationId xmlns:p14="http://schemas.microsoft.com/office/powerpoint/2010/main" val="2367373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206</TotalTime>
  <Words>371</Words>
  <Application>Microsoft Office PowerPoint</Application>
  <PresentationFormat>画面に合わせる (4:3)</PresentationFormat>
  <Paragraphs>89</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アーバン</vt:lpstr>
      <vt:lpstr>　</vt:lpstr>
      <vt:lpstr>代表的な語族の系統図</vt:lpstr>
      <vt:lpstr>セム語族</vt:lpstr>
      <vt:lpstr>日本語はどの系統？</vt:lpstr>
      <vt:lpstr>アルタイ諸語系統説</vt:lpstr>
      <vt:lpstr>南方アジア諸語の系統とする説</vt:lpstr>
      <vt:lpstr>韓国では・・・</vt:lpstr>
      <vt:lpstr>結果</vt:lpstr>
      <vt:lpstr>参考文献</vt:lpstr>
    </vt:vector>
  </TitlesOfParts>
  <Company>東海大学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TOKAI</dc:creator>
  <cp:lastModifiedBy>TOKAI</cp:lastModifiedBy>
  <cp:revision>17</cp:revision>
  <dcterms:created xsi:type="dcterms:W3CDTF">2011-06-14T02:02:27Z</dcterms:created>
  <dcterms:modified xsi:type="dcterms:W3CDTF">2011-06-14T05:34:51Z</dcterms:modified>
</cp:coreProperties>
</file>